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3"/>
  </p:sldMasterIdLst>
  <p:notesMasterIdLst>
    <p:notesMasterId r:id="rId5"/>
  </p:notesMasterIdLst>
  <p:sldIdLst>
    <p:sldId id="259" r:id="rId4"/>
    <p:sldId id="258" r:id="rId6"/>
    <p:sldId id="440" r:id="rId7"/>
    <p:sldId id="441" r:id="rId8"/>
    <p:sldId id="444" r:id="rId9"/>
    <p:sldId id="443" r:id="rId10"/>
    <p:sldId id="448" r:id="rId11"/>
    <p:sldId id="468" r:id="rId12"/>
    <p:sldId id="450" r:id="rId13"/>
    <p:sldId id="451" r:id="rId14"/>
    <p:sldId id="466" r:id="rId15"/>
    <p:sldId id="452" r:id="rId16"/>
  </p:sldIdLst>
  <p:sldSz cx="12192000" cy="6858000"/>
  <p:notesSz cx="6858000" cy="9144000"/>
  <p:embeddedFontLst>
    <p:embeddedFont>
      <p:font typeface="微软雅黑" panose="020B0503020204020204" pitchFamily="34" charset="-122"/>
      <p:regular r:id="rId20"/>
    </p:embeddedFont>
    <p:embeddedFont>
      <p:font typeface="优设标题黑" panose="00000500000000000000" pitchFamily="2" charset="-122"/>
      <p:regular r:id="rId21"/>
    </p:embeddedFont>
    <p:embeddedFont>
      <p:font typeface="字心坊诗雅体常规体" pitchFamily="2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5FF"/>
    <a:srgbClr val="FBE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6" autoAdjust="0"/>
    <p:restoredTop sz="94660"/>
  </p:normalViewPr>
  <p:slideViewPr>
    <p:cSldViewPr snapToGrid="0">
      <p:cViewPr varScale="1">
        <p:scale>
          <a:sx n="92" d="100"/>
          <a:sy n="92" d="100"/>
        </p:scale>
        <p:origin x="3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35.xml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问题来源：</a:t>
            </a:r>
            <a:endParaRPr lang="zh-CN" altLang="en-US"/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我们发现宿舍里宿管老师需要花很多时间管理纪律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从而没有足够的精力查寝，导致讲话的情况经常出现。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  <a:sym typeface="+mn-ea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这严重影响到其他同学的睡眠，许多学生因此被迫走读。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  <a:sym typeface="+mn-ea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  <a:sym typeface="+mn-ea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研究进展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  <a:sym typeface="+mn-ea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目前，我们的项目正在研发阶段，已经有解决方案，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并做出了试验</a:t>
            </a: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装置</a:t>
            </a:r>
            <a:endParaRPr kumimoji="0" lang="zh-CN" altLang="en-US" b="0" i="0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技术应用创新：该装置结合了声音检测技术，能够实时分析宿舍内的声音，并准确判断是否有学生说话。这使得宿舍管理更加智能和高效。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功能设计创新：该装置不仅具备声音检测功能，还可以录音，保留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证据。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  <a:p>
            <a:pPr marL="0" marR="0" lvl="0" indent="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  <a:sym typeface="+mn-ea"/>
              </a:rPr>
              <a:t>数据处理创新：该装置能够对检测到的声音数据进行处理和分析，通过算法识别出学生的说话内容、频率和时长等信息。这些数据可以用于宿舍管理、学生行为分析等方面，为管理者提供决策支持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最后，我们的项目保存在</a:t>
            </a:r>
            <a:r>
              <a:rPr lang="en-US" altLang="zh-CN"/>
              <a:t>github</a:t>
            </a:r>
            <a:r>
              <a:rPr lang="zh-CN" altLang="en-US"/>
              <a:t>上，欢迎大家对我们的项目提出</a:t>
            </a:r>
            <a:r>
              <a:rPr lang="zh-CN" altLang="en-US"/>
              <a:t>意见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 descr="商务科技城市合成创意背景"/>
          <p:cNvPicPr>
            <a:picLocks noChangeAspect="1"/>
          </p:cNvPicPr>
          <p:nvPr userDrawn="1"/>
        </p:nvPicPr>
        <p:blipFill>
          <a:blip r:embed="rId2"/>
          <a:srcRect l="10485" t="2574" r="22320" b="21838"/>
          <a:stretch>
            <a:fillRect/>
          </a:stretch>
        </p:blipFill>
        <p:spPr>
          <a:xfrm>
            <a:off x="-15557" y="3810"/>
            <a:ext cx="12207557" cy="68541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3" h="10791">
                <a:moveTo>
                  <a:pt x="0" y="0"/>
                </a:moveTo>
                <a:lnTo>
                  <a:pt x="19213" y="0"/>
                </a:lnTo>
                <a:lnTo>
                  <a:pt x="19213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图形"/>
          <p:cNvSpPr/>
          <p:nvPr userDrawn="1"/>
        </p:nvSpPr>
        <p:spPr>
          <a:xfrm>
            <a:off x="-15557" y="0"/>
            <a:ext cx="12207557" cy="6858000"/>
          </a:xfrm>
          <a:prstGeom prst="rect">
            <a:avLst/>
          </a:prstGeom>
          <a:gradFill>
            <a:gsLst>
              <a:gs pos="75000">
                <a:srgbClr val="0008B1">
                  <a:alpha val="45000"/>
                </a:srgbClr>
              </a:gs>
              <a:gs pos="50000">
                <a:srgbClr val="0007B0">
                  <a:alpha val="24000"/>
                </a:srgbClr>
              </a:gs>
              <a:gs pos="7000">
                <a:srgbClr val="0005AE">
                  <a:alpha val="97000"/>
                </a:srgbClr>
              </a:gs>
              <a:gs pos="100000">
                <a:srgbClr val="0008B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思源宋体 SemiBold" panose="02020600000000000000" charset="-122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screen"/>
          <a:srcRect l="4847" t="50000"/>
          <a:stretch>
            <a:fillRect/>
          </a:stretch>
        </p:blipFill>
        <p:spPr>
          <a:xfrm>
            <a:off x="-15557" y="6065078"/>
            <a:ext cx="12200255" cy="792922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20649" y="156319"/>
            <a:ext cx="2546351" cy="483579"/>
            <a:chOff x="66674" y="164504"/>
            <a:chExt cx="3105746" cy="483579"/>
          </a:xfrm>
        </p:grpSpPr>
        <p:sp>
          <p:nvSpPr>
            <p:cNvPr id="7" name="PA-平行四边形 13"/>
            <p:cNvSpPr/>
            <p:nvPr/>
          </p:nvSpPr>
          <p:spPr>
            <a:xfrm flipH="1" flipV="1">
              <a:off x="172026" y="164504"/>
              <a:ext cx="3000394" cy="483579"/>
            </a:xfrm>
            <a:prstGeom prst="parallelogram">
              <a:avLst>
                <a:gd name="adj" fmla="val 33526"/>
              </a:avLst>
            </a:prstGeom>
            <a:gradFill flip="none" rotWithShape="1">
              <a:gsLst>
                <a:gs pos="35000">
                  <a:srgbClr val="0A87F9">
                    <a:alpha val="67000"/>
                  </a:srgbClr>
                </a:gs>
                <a:gs pos="0">
                  <a:srgbClr val="0F92FF">
                    <a:alpha val="0"/>
                  </a:srgbClr>
                </a:gs>
                <a:gs pos="100000">
                  <a:srgbClr val="006FE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8" name="PA-平行四边形 14"/>
            <p:cNvSpPr/>
            <p:nvPr/>
          </p:nvSpPr>
          <p:spPr>
            <a:xfrm>
              <a:off x="66674" y="164504"/>
              <a:ext cx="210705" cy="483579"/>
            </a:xfrm>
            <a:prstGeom prst="parallelogram">
              <a:avLst>
                <a:gd name="adj" fmla="val 76836"/>
              </a:avLst>
            </a:prstGeom>
            <a:solidFill>
              <a:srgbClr val="0F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150" t="3333" r="996" b="1389"/>
          <a:stretch>
            <a:fillRect/>
          </a:stretch>
        </p:blipFill>
        <p:spPr>
          <a:xfrm>
            <a:off x="283225" y="483497"/>
            <a:ext cx="11606646" cy="6047348"/>
          </a:xfrm>
          <a:prstGeom prst="rect">
            <a:avLst/>
          </a:prstGeom>
        </p:spPr>
      </p:pic>
      <p:pic>
        <p:nvPicPr>
          <p:cNvPr id="11" name="图片 10" descr="04"/>
          <p:cNvPicPr>
            <a:picLocks noChangeAspect="1"/>
          </p:cNvPicPr>
          <p:nvPr userDrawn="1"/>
        </p:nvPicPr>
        <p:blipFill rotWithShape="1">
          <a:blip r:embed="rId6"/>
          <a:srcRect b="28296"/>
          <a:stretch>
            <a:fillRect/>
          </a:stretch>
        </p:blipFill>
        <p:spPr>
          <a:xfrm>
            <a:off x="-314225" y="6035760"/>
            <a:ext cx="1620176" cy="74298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A-图片 12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5400000">
            <a:off x="10337271" y="5254315"/>
            <a:ext cx="1635704" cy="2066446"/>
          </a:xfrm>
          <a:prstGeom prst="rect">
            <a:avLst/>
          </a:prstGeom>
        </p:spPr>
      </p:pic>
      <p:sp>
        <p:nvSpPr>
          <p:cNvPr id="13" name="图形"/>
          <p:cNvSpPr txBox="1"/>
          <p:nvPr userDrawn="1"/>
        </p:nvSpPr>
        <p:spPr>
          <a:xfrm>
            <a:off x="9605753" y="78578"/>
            <a:ext cx="40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5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届</a:t>
            </a:r>
            <a:endParaRPr lang="zh-CN" altLang="zh-CN" sz="2800" dirty="0">
              <a:gradFill>
                <a:gsLst>
                  <a:gs pos="35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4" name="图形"/>
          <p:cNvSpPr txBox="1"/>
          <p:nvPr userDrawn="1"/>
        </p:nvSpPr>
        <p:spPr>
          <a:xfrm>
            <a:off x="9987995" y="84749"/>
            <a:ext cx="413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3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创</a:t>
            </a:r>
            <a:endParaRPr lang="zh-CN" altLang="zh-CN" sz="2800" dirty="0">
              <a:gradFill>
                <a:gsLst>
                  <a:gs pos="33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5" name="图形"/>
          <p:cNvSpPr txBox="1"/>
          <p:nvPr userDrawn="1"/>
        </p:nvSpPr>
        <p:spPr>
          <a:xfrm>
            <a:off x="8742365" y="90822"/>
            <a:ext cx="63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gradFill>
                  <a:gsLst>
                    <a:gs pos="35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第</a:t>
            </a:r>
            <a:endParaRPr lang="zh-CN" altLang="zh-CN" sz="2800" b="1" dirty="0">
              <a:gradFill>
                <a:gsLst>
                  <a:gs pos="35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6" name="图形"/>
          <p:cNvSpPr txBox="1"/>
          <p:nvPr userDrawn="1"/>
        </p:nvSpPr>
        <p:spPr>
          <a:xfrm>
            <a:off x="9108557" y="90822"/>
            <a:ext cx="64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5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二</a:t>
            </a:r>
            <a:endParaRPr lang="zh-CN" altLang="zh-CN" sz="2800" dirty="0">
              <a:gradFill>
                <a:gsLst>
                  <a:gs pos="35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7" name="图形"/>
          <p:cNvSpPr txBox="1"/>
          <p:nvPr userDrawn="1"/>
        </p:nvSpPr>
        <p:spPr>
          <a:xfrm>
            <a:off x="10353244" y="88667"/>
            <a:ext cx="42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1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造</a:t>
            </a:r>
            <a:endParaRPr lang="zh-CN" altLang="zh-CN" sz="2800" dirty="0">
              <a:gradFill>
                <a:gsLst>
                  <a:gs pos="31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8" name="图形"/>
          <p:cNvSpPr txBox="1"/>
          <p:nvPr userDrawn="1"/>
        </p:nvSpPr>
        <p:spPr>
          <a:xfrm>
            <a:off x="10673761" y="94274"/>
            <a:ext cx="42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节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9" name="图形"/>
          <p:cNvSpPr txBox="1"/>
          <p:nvPr userDrawn="1"/>
        </p:nvSpPr>
        <p:spPr>
          <a:xfrm>
            <a:off x="11071387" y="98776"/>
            <a:ext cx="38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系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20" name="图形"/>
          <p:cNvSpPr txBox="1"/>
          <p:nvPr userDrawn="1"/>
        </p:nvSpPr>
        <p:spPr>
          <a:xfrm>
            <a:off x="11470888" y="103978"/>
            <a:ext cx="43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列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21" name="图形"/>
          <p:cNvSpPr txBox="1"/>
          <p:nvPr userDrawn="1"/>
        </p:nvSpPr>
        <p:spPr>
          <a:xfrm>
            <a:off x="11408389" y="503766"/>
            <a:ext cx="43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课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22" name="图形"/>
          <p:cNvSpPr txBox="1"/>
          <p:nvPr userDrawn="1"/>
        </p:nvSpPr>
        <p:spPr>
          <a:xfrm>
            <a:off x="11738192" y="783139"/>
            <a:ext cx="43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程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6748453" y="4043643"/>
            <a:ext cx="4582868" cy="20785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 descr="商务科技城市合成创意背景"/>
          <p:cNvPicPr>
            <a:picLocks noChangeAspect="1"/>
          </p:cNvPicPr>
          <p:nvPr userDrawn="1"/>
        </p:nvPicPr>
        <p:blipFill>
          <a:blip r:embed="rId2"/>
          <a:srcRect l="10485" t="2574" r="22320" b="21838"/>
          <a:stretch>
            <a:fillRect/>
          </a:stretch>
        </p:blipFill>
        <p:spPr>
          <a:xfrm>
            <a:off x="0" y="635"/>
            <a:ext cx="12192635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3" h="10791">
                <a:moveTo>
                  <a:pt x="0" y="0"/>
                </a:moveTo>
                <a:lnTo>
                  <a:pt x="19213" y="0"/>
                </a:lnTo>
                <a:lnTo>
                  <a:pt x="19213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图形"/>
          <p:cNvSpPr/>
          <p:nvPr userDrawn="1"/>
        </p:nvSpPr>
        <p:spPr>
          <a:xfrm>
            <a:off x="0" y="0"/>
            <a:ext cx="12193905" cy="6858000"/>
          </a:xfrm>
          <a:prstGeom prst="rect">
            <a:avLst/>
          </a:prstGeom>
          <a:gradFill>
            <a:gsLst>
              <a:gs pos="75000">
                <a:srgbClr val="0008B1">
                  <a:alpha val="45000"/>
                </a:srgbClr>
              </a:gs>
              <a:gs pos="50000">
                <a:srgbClr val="0007B0">
                  <a:alpha val="24000"/>
                </a:srgbClr>
              </a:gs>
              <a:gs pos="7000">
                <a:srgbClr val="0005AE">
                  <a:alpha val="97000"/>
                </a:srgbClr>
              </a:gs>
              <a:gs pos="100000">
                <a:srgbClr val="0008B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思源宋体 SemiBold" panose="02020600000000000000" charset="-122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screen"/>
          <a:srcRect l="4847" t="50000"/>
          <a:stretch>
            <a:fillRect/>
          </a:stretch>
        </p:blipFill>
        <p:spPr>
          <a:xfrm>
            <a:off x="-15557" y="6065078"/>
            <a:ext cx="12200255" cy="792922"/>
          </a:xfrm>
          <a:prstGeom prst="rect">
            <a:avLst/>
          </a:prstGeom>
        </p:spPr>
      </p:pic>
      <p:pic>
        <p:nvPicPr>
          <p:cNvPr id="11" name="图片 10" descr="04"/>
          <p:cNvPicPr>
            <a:picLocks noChangeAspect="1"/>
          </p:cNvPicPr>
          <p:nvPr userDrawn="1"/>
        </p:nvPicPr>
        <p:blipFill rotWithShape="1">
          <a:blip r:embed="rId4"/>
          <a:srcRect b="-3450"/>
          <a:stretch>
            <a:fillRect/>
          </a:stretch>
        </p:blipFill>
        <p:spPr>
          <a:xfrm>
            <a:off x="10807700" y="111760"/>
            <a:ext cx="1170940" cy="775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 descr="商务科技城市合成创意背景"/>
          <p:cNvPicPr>
            <a:picLocks noChangeAspect="1"/>
          </p:cNvPicPr>
          <p:nvPr userDrawn="1"/>
        </p:nvPicPr>
        <p:blipFill>
          <a:blip r:embed="rId2"/>
          <a:srcRect l="10485" t="2574" r="22320" b="21838"/>
          <a:stretch>
            <a:fillRect/>
          </a:stretch>
        </p:blipFill>
        <p:spPr>
          <a:xfrm>
            <a:off x="-15557" y="3810"/>
            <a:ext cx="12207557" cy="68541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3" h="10791">
                <a:moveTo>
                  <a:pt x="0" y="0"/>
                </a:moveTo>
                <a:lnTo>
                  <a:pt x="19213" y="0"/>
                </a:lnTo>
                <a:lnTo>
                  <a:pt x="19213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图形"/>
          <p:cNvSpPr/>
          <p:nvPr userDrawn="1"/>
        </p:nvSpPr>
        <p:spPr>
          <a:xfrm>
            <a:off x="-15557" y="0"/>
            <a:ext cx="12207557" cy="6858000"/>
          </a:xfrm>
          <a:prstGeom prst="rect">
            <a:avLst/>
          </a:prstGeom>
          <a:gradFill>
            <a:gsLst>
              <a:gs pos="75000">
                <a:srgbClr val="0008B1">
                  <a:alpha val="45000"/>
                </a:srgbClr>
              </a:gs>
              <a:gs pos="50000">
                <a:srgbClr val="0007B0">
                  <a:alpha val="24000"/>
                </a:srgbClr>
              </a:gs>
              <a:gs pos="7000">
                <a:srgbClr val="0005AE">
                  <a:alpha val="97000"/>
                </a:srgbClr>
              </a:gs>
              <a:gs pos="100000">
                <a:srgbClr val="0008B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思源宋体 SemiBold" panose="02020600000000000000" charset="-122"/>
              <a:sym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screen"/>
          <a:srcRect l="4847" t="50000"/>
          <a:stretch>
            <a:fillRect/>
          </a:stretch>
        </p:blipFill>
        <p:spPr>
          <a:xfrm>
            <a:off x="-15557" y="6065078"/>
            <a:ext cx="12200255" cy="792922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120649" y="156319"/>
            <a:ext cx="2546351" cy="483579"/>
            <a:chOff x="66674" y="164504"/>
            <a:chExt cx="3105746" cy="483579"/>
          </a:xfrm>
        </p:grpSpPr>
        <p:sp>
          <p:nvSpPr>
            <p:cNvPr id="7" name="PA-平行四边形 13"/>
            <p:cNvSpPr/>
            <p:nvPr/>
          </p:nvSpPr>
          <p:spPr>
            <a:xfrm flipH="1" flipV="1">
              <a:off x="172026" y="164504"/>
              <a:ext cx="3000394" cy="483579"/>
            </a:xfrm>
            <a:prstGeom prst="parallelogram">
              <a:avLst>
                <a:gd name="adj" fmla="val 33526"/>
              </a:avLst>
            </a:prstGeom>
            <a:gradFill flip="none" rotWithShape="1">
              <a:gsLst>
                <a:gs pos="35000">
                  <a:srgbClr val="0A87F9">
                    <a:alpha val="67000"/>
                  </a:srgbClr>
                </a:gs>
                <a:gs pos="0">
                  <a:srgbClr val="0F92FF">
                    <a:alpha val="0"/>
                  </a:srgbClr>
                </a:gs>
                <a:gs pos="100000">
                  <a:srgbClr val="006FE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8" name="PA-平行四边形 14"/>
            <p:cNvSpPr/>
            <p:nvPr/>
          </p:nvSpPr>
          <p:spPr>
            <a:xfrm>
              <a:off x="66674" y="164504"/>
              <a:ext cx="210705" cy="483579"/>
            </a:xfrm>
            <a:prstGeom prst="parallelogram">
              <a:avLst>
                <a:gd name="adj" fmla="val 76836"/>
              </a:avLst>
            </a:prstGeom>
            <a:solidFill>
              <a:srgbClr val="0F9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150" t="3333" r="996" b="1389"/>
          <a:stretch>
            <a:fillRect/>
          </a:stretch>
        </p:blipFill>
        <p:spPr>
          <a:xfrm>
            <a:off x="283225" y="483497"/>
            <a:ext cx="11606646" cy="6047348"/>
          </a:xfrm>
          <a:prstGeom prst="rect">
            <a:avLst/>
          </a:prstGeom>
        </p:spPr>
      </p:pic>
      <p:pic>
        <p:nvPicPr>
          <p:cNvPr id="11" name="图片 10" descr="04"/>
          <p:cNvPicPr>
            <a:picLocks noChangeAspect="1"/>
          </p:cNvPicPr>
          <p:nvPr userDrawn="1"/>
        </p:nvPicPr>
        <p:blipFill rotWithShape="1">
          <a:blip r:embed="rId6"/>
          <a:srcRect b="28296"/>
          <a:stretch>
            <a:fillRect/>
          </a:stretch>
        </p:blipFill>
        <p:spPr>
          <a:xfrm>
            <a:off x="-314225" y="6035760"/>
            <a:ext cx="1620176" cy="74298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A-图片 12"/>
          <p:cNvPicPr>
            <a:picLocks noChangeAspect="1"/>
          </p:cNvPicPr>
          <p:nvPr userDrawn="1"/>
        </p:nvPicPr>
        <p:blipFill rotWithShape="1">
          <a:blip r:embed="rId7" cstate="screen"/>
          <a:srcRect/>
          <a:stretch>
            <a:fillRect/>
          </a:stretch>
        </p:blipFill>
        <p:spPr>
          <a:xfrm rot="5400000">
            <a:off x="10337271" y="5254315"/>
            <a:ext cx="1635704" cy="2066446"/>
          </a:xfrm>
          <a:prstGeom prst="rect">
            <a:avLst/>
          </a:prstGeom>
        </p:spPr>
      </p:pic>
      <p:sp>
        <p:nvSpPr>
          <p:cNvPr id="13" name="图形"/>
          <p:cNvSpPr txBox="1"/>
          <p:nvPr userDrawn="1"/>
        </p:nvSpPr>
        <p:spPr>
          <a:xfrm>
            <a:off x="9605753" y="78578"/>
            <a:ext cx="40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5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届</a:t>
            </a:r>
            <a:endParaRPr lang="zh-CN" altLang="zh-CN" sz="2800" dirty="0">
              <a:gradFill>
                <a:gsLst>
                  <a:gs pos="35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4" name="图形"/>
          <p:cNvSpPr txBox="1"/>
          <p:nvPr userDrawn="1"/>
        </p:nvSpPr>
        <p:spPr>
          <a:xfrm>
            <a:off x="9987995" y="84749"/>
            <a:ext cx="413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3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创</a:t>
            </a:r>
            <a:endParaRPr lang="zh-CN" altLang="zh-CN" sz="2800" dirty="0">
              <a:gradFill>
                <a:gsLst>
                  <a:gs pos="33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5" name="图形"/>
          <p:cNvSpPr txBox="1"/>
          <p:nvPr userDrawn="1"/>
        </p:nvSpPr>
        <p:spPr>
          <a:xfrm>
            <a:off x="8742365" y="90822"/>
            <a:ext cx="63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dirty="0">
                <a:gradFill>
                  <a:gsLst>
                    <a:gs pos="35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第</a:t>
            </a:r>
            <a:endParaRPr lang="zh-CN" altLang="zh-CN" sz="2800" b="1" dirty="0">
              <a:gradFill>
                <a:gsLst>
                  <a:gs pos="35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6" name="图形"/>
          <p:cNvSpPr txBox="1"/>
          <p:nvPr userDrawn="1"/>
        </p:nvSpPr>
        <p:spPr>
          <a:xfrm>
            <a:off x="9108557" y="90822"/>
            <a:ext cx="64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5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二</a:t>
            </a:r>
            <a:endParaRPr lang="zh-CN" altLang="zh-CN" sz="2800" dirty="0">
              <a:gradFill>
                <a:gsLst>
                  <a:gs pos="35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7" name="图形"/>
          <p:cNvSpPr txBox="1"/>
          <p:nvPr userDrawn="1"/>
        </p:nvSpPr>
        <p:spPr>
          <a:xfrm>
            <a:off x="10353244" y="88667"/>
            <a:ext cx="421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1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造</a:t>
            </a:r>
            <a:endParaRPr lang="zh-CN" altLang="zh-CN" sz="2800" dirty="0">
              <a:gradFill>
                <a:gsLst>
                  <a:gs pos="31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8" name="图形"/>
          <p:cNvSpPr txBox="1"/>
          <p:nvPr userDrawn="1"/>
        </p:nvSpPr>
        <p:spPr>
          <a:xfrm>
            <a:off x="10673761" y="94274"/>
            <a:ext cx="42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节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9" name="图形"/>
          <p:cNvSpPr txBox="1"/>
          <p:nvPr userDrawn="1"/>
        </p:nvSpPr>
        <p:spPr>
          <a:xfrm>
            <a:off x="11071387" y="98776"/>
            <a:ext cx="383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系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20" name="图形"/>
          <p:cNvSpPr txBox="1"/>
          <p:nvPr userDrawn="1"/>
        </p:nvSpPr>
        <p:spPr>
          <a:xfrm>
            <a:off x="11470888" y="103978"/>
            <a:ext cx="43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列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21" name="图形"/>
          <p:cNvSpPr txBox="1"/>
          <p:nvPr userDrawn="1"/>
        </p:nvSpPr>
        <p:spPr>
          <a:xfrm>
            <a:off x="11408389" y="503766"/>
            <a:ext cx="43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课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22" name="图形"/>
          <p:cNvSpPr txBox="1"/>
          <p:nvPr userDrawn="1"/>
        </p:nvSpPr>
        <p:spPr>
          <a:xfrm>
            <a:off x="11738192" y="783139"/>
            <a:ext cx="43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>
                <a:gradFill>
                  <a:gsLst>
                    <a:gs pos="34000">
                      <a:schemeClr val="bg1"/>
                    </a:gs>
                    <a:gs pos="92000">
                      <a:schemeClr val="bg1">
                        <a:alpha val="0"/>
                      </a:schemeClr>
                    </a:gs>
                  </a:gsLst>
                  <a:lin ang="2640000" scaled="0"/>
                </a:gradFill>
                <a:latin typeface="优设标题黑" panose="00000500000000000000" pitchFamily="2" charset="-122"/>
                <a:ea typeface="优设标题黑" panose="00000500000000000000" pitchFamily="2" charset="-122"/>
                <a:cs typeface="思源宋体 SemiBold" panose="02020600000000000000" charset="-122"/>
                <a:sym typeface="Arial" panose="020B0604020202020204"/>
              </a:rPr>
              <a:t>程</a:t>
            </a:r>
            <a:endParaRPr lang="zh-CN" altLang="zh-CN" sz="2800" dirty="0">
              <a:gradFill>
                <a:gsLst>
                  <a:gs pos="34000">
                    <a:schemeClr val="bg1"/>
                  </a:gs>
                  <a:gs pos="92000">
                    <a:schemeClr val="bg1">
                      <a:alpha val="0"/>
                    </a:schemeClr>
                  </a:gs>
                </a:gsLst>
                <a:lin ang="2640000" scaled="0"/>
              </a:gradFill>
              <a:latin typeface="优设标题黑" panose="00000500000000000000" pitchFamily="2" charset="-122"/>
              <a:ea typeface="优设标题黑" panose="00000500000000000000" pitchFamily="2" charset="-122"/>
              <a:cs typeface="思源宋体 SemiBold" panose="02020600000000000000" charset="-122"/>
              <a:sym typeface="Arial" panose="020B0604020202020204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6748453" y="4043643"/>
            <a:ext cx="4582868" cy="20785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 descr="商务科技城市合成创意背景"/>
          <p:cNvPicPr>
            <a:picLocks noChangeAspect="1"/>
          </p:cNvPicPr>
          <p:nvPr userDrawn="1"/>
        </p:nvPicPr>
        <p:blipFill>
          <a:blip r:embed="rId2"/>
          <a:srcRect l="10485" t="2574" r="22320" b="21838"/>
          <a:stretch>
            <a:fillRect/>
          </a:stretch>
        </p:blipFill>
        <p:spPr>
          <a:xfrm>
            <a:off x="0" y="635"/>
            <a:ext cx="12192635" cy="6857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3" h="10791">
                <a:moveTo>
                  <a:pt x="0" y="0"/>
                </a:moveTo>
                <a:lnTo>
                  <a:pt x="19213" y="0"/>
                </a:lnTo>
                <a:lnTo>
                  <a:pt x="19213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9" name="图形"/>
          <p:cNvSpPr/>
          <p:nvPr userDrawn="1"/>
        </p:nvSpPr>
        <p:spPr>
          <a:xfrm>
            <a:off x="-635" y="0"/>
            <a:ext cx="12193905" cy="6858000"/>
          </a:xfrm>
          <a:prstGeom prst="rect">
            <a:avLst/>
          </a:prstGeom>
          <a:gradFill>
            <a:gsLst>
              <a:gs pos="75000">
                <a:srgbClr val="0008B1">
                  <a:alpha val="45000"/>
                </a:srgbClr>
              </a:gs>
              <a:gs pos="50000">
                <a:srgbClr val="0007B0">
                  <a:alpha val="24000"/>
                </a:srgbClr>
              </a:gs>
              <a:gs pos="7000">
                <a:srgbClr val="0005AE">
                  <a:alpha val="97000"/>
                </a:srgbClr>
              </a:gs>
              <a:gs pos="100000">
                <a:srgbClr val="0008B2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/>
              <a:ea typeface="微软雅黑" panose="020B0503020204020204" pitchFamily="34" charset="-122"/>
              <a:cs typeface="思源宋体 SemiBold" panose="02020600000000000000" charset="-122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screen"/>
          <a:srcRect l="4847" t="50000"/>
          <a:stretch>
            <a:fillRect/>
          </a:stretch>
        </p:blipFill>
        <p:spPr>
          <a:xfrm>
            <a:off x="-15557" y="6065078"/>
            <a:ext cx="12200255" cy="792922"/>
          </a:xfrm>
          <a:prstGeom prst="rect">
            <a:avLst/>
          </a:prstGeom>
        </p:spPr>
      </p:pic>
      <p:pic>
        <p:nvPicPr>
          <p:cNvPr id="11" name="图片 10" descr="04"/>
          <p:cNvPicPr>
            <a:picLocks noChangeAspect="1"/>
          </p:cNvPicPr>
          <p:nvPr userDrawn="1"/>
        </p:nvPicPr>
        <p:blipFill rotWithShape="1">
          <a:blip r:embed="rId4"/>
          <a:srcRect b="-3450"/>
          <a:stretch>
            <a:fillRect/>
          </a:stretch>
        </p:blipFill>
        <p:spPr>
          <a:xfrm>
            <a:off x="10807700" y="111760"/>
            <a:ext cx="1170940" cy="775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6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 descr="商务科技城市合成创意背景"/>
          <p:cNvPicPr>
            <a:picLocks noChangeAspect="1"/>
          </p:cNvPicPr>
          <p:nvPr/>
        </p:nvPicPr>
        <p:blipFill>
          <a:blip r:embed="rId1"/>
          <a:srcRect l="10485" t="2574" r="22320" b="21838"/>
          <a:stretch>
            <a:fillRect/>
          </a:stretch>
        </p:blipFill>
        <p:spPr>
          <a:xfrm>
            <a:off x="-24447" y="3983"/>
            <a:ext cx="12207557" cy="68541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13" h="10791">
                <a:moveTo>
                  <a:pt x="0" y="0"/>
                </a:moveTo>
                <a:lnTo>
                  <a:pt x="19213" y="0"/>
                </a:lnTo>
                <a:lnTo>
                  <a:pt x="19213" y="10791"/>
                </a:lnTo>
                <a:lnTo>
                  <a:pt x="0" y="1079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4" name="图形" descr="商务科技城市sd合成创意背景"/>
          <p:cNvPicPr>
            <a:picLocks noChangeAspect="1"/>
          </p:cNvPicPr>
          <p:nvPr/>
        </p:nvPicPr>
        <p:blipFill>
          <a:blip r:embed="rId2"/>
          <a:srcRect l="48490" t="51663" r="12973" b="28269"/>
          <a:stretch>
            <a:fillRect/>
          </a:stretch>
        </p:blipFill>
        <p:spPr>
          <a:xfrm>
            <a:off x="138748" y="5148118"/>
            <a:ext cx="6292215" cy="1638300"/>
          </a:xfrm>
          <a:prstGeom prst="rect">
            <a:avLst/>
          </a:prstGeom>
        </p:spPr>
      </p:pic>
      <p:pic>
        <p:nvPicPr>
          <p:cNvPr id="35" name="图形" descr="商务科技城市sd合成创意背景"/>
          <p:cNvPicPr>
            <a:picLocks noChangeAspect="1"/>
          </p:cNvPicPr>
          <p:nvPr/>
        </p:nvPicPr>
        <p:blipFill>
          <a:blip r:embed="rId2"/>
          <a:srcRect l="48490" t="51663" r="16510" b="28269"/>
          <a:stretch>
            <a:fillRect/>
          </a:stretch>
        </p:blipFill>
        <p:spPr>
          <a:xfrm flipH="1">
            <a:off x="6430963" y="5238923"/>
            <a:ext cx="5713730" cy="1638300"/>
          </a:xfrm>
          <a:prstGeom prst="rect">
            <a:avLst/>
          </a:prstGeom>
        </p:spPr>
      </p:pic>
      <p:sp>
        <p:nvSpPr>
          <p:cNvPr id="7" name="图形"/>
          <p:cNvSpPr txBox="1"/>
          <p:nvPr/>
        </p:nvSpPr>
        <p:spPr>
          <a:xfrm>
            <a:off x="1224120" y="2369391"/>
            <a:ext cx="972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/>
                <a:latin typeface="Arial" panose="020B0604020202020204"/>
                <a:ea typeface="微软雅黑" panose="020B0503020204020204" pitchFamily="34" charset="-122"/>
                <a:cs typeface="思源宋体 CN Heavy" panose="02020900000000000000" charset="-122"/>
                <a:sym typeface="Arial" panose="020B0604020202020204"/>
              </a:rPr>
              <a:t>宿舍内讲话的监测装置</a:t>
            </a:r>
            <a:endParaRPr lang="zh-CN" altLang="en-US" sz="3600" b="1" dirty="0">
              <a:solidFill>
                <a:schemeClr val="bg1"/>
              </a:solidFill>
              <a:effectLst/>
              <a:latin typeface="Arial" panose="020B0604020202020204"/>
              <a:ea typeface="微软雅黑" panose="020B0503020204020204" pitchFamily="34" charset="-122"/>
              <a:cs typeface="思源宋体 CN Heavy" panose="02020900000000000000" charset="-122"/>
              <a:sym typeface="Arial" panose="020B0604020202020204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screen"/>
          <a:srcRect l="4847" t="50000"/>
          <a:stretch>
            <a:fillRect/>
          </a:stretch>
        </p:blipFill>
        <p:spPr>
          <a:xfrm>
            <a:off x="-8891" y="6064601"/>
            <a:ext cx="12209780" cy="792922"/>
          </a:xfrm>
          <a:prstGeom prst="rect">
            <a:avLst/>
          </a:prstGeom>
        </p:spPr>
      </p:pic>
      <p:pic>
        <p:nvPicPr>
          <p:cNvPr id="36" name="图片 35" descr="04"/>
          <p:cNvPicPr>
            <a:picLocks noChangeAspect="1"/>
          </p:cNvPicPr>
          <p:nvPr/>
        </p:nvPicPr>
        <p:blipFill rotWithShape="1">
          <a:blip r:embed="rId4"/>
          <a:srcRect b="28296"/>
          <a:stretch>
            <a:fillRect/>
          </a:stretch>
        </p:blipFill>
        <p:spPr>
          <a:xfrm>
            <a:off x="-437125" y="97616"/>
            <a:ext cx="1947873" cy="893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图形"/>
          <p:cNvSpPr txBox="1"/>
          <p:nvPr/>
        </p:nvSpPr>
        <p:spPr>
          <a:xfrm>
            <a:off x="3260725" y="4879975"/>
            <a:ext cx="5372735" cy="855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4000"/>
                    </a:srgbClr>
                  </a:outerShdw>
                </a:effectLst>
                <a:uLnTx/>
                <a:uFillTx/>
                <a:latin typeface="Arial" panose="020B0604020202020204"/>
                <a:ea typeface="微软雅黑" panose="020B0503020204020204" pitchFamily="34" charset="-122"/>
                <a:cs typeface="思源宋体 SemiBold" panose="02020600000000000000" charset="-122"/>
                <a:sym typeface="Arial" panose="020B0604020202020204"/>
              </a:rPr>
              <a:t>指导教师：侍渊清</a:t>
            </a:r>
            <a:endParaRPr lang="zh-CN" altLang="en-US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4000"/>
                  </a:srgbClr>
                </a:outerShdw>
              </a:effectLst>
              <a:uLnTx/>
              <a:uFillTx/>
              <a:latin typeface="Arial" panose="020B0604020202020204"/>
              <a:ea typeface="微软雅黑" panose="020B0503020204020204" pitchFamily="34" charset="-122"/>
              <a:cs typeface="思源宋体 SemiBold" panose="02020600000000000000" charset="-122"/>
              <a:sym typeface="Arial" panose="020B0604020202020204"/>
            </a:endParaRPr>
          </a:p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4000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思源宋体 SemiBold" panose="02020600000000000000" charset="-122"/>
                <a:sym typeface="Arial" panose="020B0604020202020204"/>
              </a:rPr>
              <a:t>小组成员：黎科麟，李优，匡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14000"/>
                    </a:srgbClr>
                  </a:outerShdw>
                </a:effectLst>
                <a:latin typeface="Arial" panose="020B0604020202020204"/>
                <a:ea typeface="微软雅黑" panose="020B0503020204020204" pitchFamily="34" charset="-122"/>
                <a:cs typeface="思源宋体 SemiBold" panose="02020600000000000000" charset="-122"/>
                <a:sym typeface="Arial" panose="020B0604020202020204"/>
              </a:rPr>
              <a:t>正正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14000"/>
                  </a:srgbClr>
                </a:outerShdw>
              </a:effectLst>
              <a:latin typeface="Arial" panose="020B0604020202020204"/>
              <a:ea typeface="微软雅黑" panose="020B0503020204020204" pitchFamily="34" charset="-122"/>
              <a:cs typeface="思源宋体 SemiBold" panose="02020600000000000000" charset="-122"/>
              <a:sym typeface="Arial" panose="020B0604020202020204"/>
            </a:endParaRPr>
          </a:p>
        </p:txBody>
      </p:sp>
      <p:sp>
        <p:nvSpPr>
          <p:cNvPr id="15" name="图形"/>
          <p:cNvSpPr/>
          <p:nvPr/>
        </p:nvSpPr>
        <p:spPr>
          <a:xfrm>
            <a:off x="7291148" y="5429885"/>
            <a:ext cx="911225" cy="1841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25400">
            <a:gradFill>
              <a:gsLst>
                <a:gs pos="0">
                  <a:srgbClr val="0462E1">
                    <a:alpha val="0"/>
                  </a:srgbClr>
                </a:gs>
                <a:gs pos="52000">
                  <a:schemeClr val="bg1"/>
                </a:gs>
                <a:gs pos="100000">
                  <a:srgbClr val="0462E1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思源黑体 CN Medium" panose="020B0600000000000000" charset="-122"/>
              <a:sym typeface="Arial" panose="020B0604020202020204"/>
            </a:endParaRPr>
          </a:p>
        </p:txBody>
      </p:sp>
      <p:sp>
        <p:nvSpPr>
          <p:cNvPr id="16" name="图形"/>
          <p:cNvSpPr/>
          <p:nvPr/>
        </p:nvSpPr>
        <p:spPr>
          <a:xfrm flipH="1">
            <a:off x="4227831" y="5429885"/>
            <a:ext cx="911225" cy="1841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25400">
            <a:gradFill>
              <a:gsLst>
                <a:gs pos="0">
                  <a:srgbClr val="0462E1">
                    <a:alpha val="0"/>
                  </a:srgbClr>
                </a:gs>
                <a:gs pos="52000">
                  <a:schemeClr val="bg1"/>
                </a:gs>
                <a:gs pos="100000">
                  <a:srgbClr val="0462E1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思源黑体 CN Medium" panose="020B0600000000000000" charset="-122"/>
              <a:sym typeface="Arial" panose="020B0604020202020204"/>
            </a:endParaRPr>
          </a:p>
        </p:txBody>
      </p:sp>
      <p:sp>
        <p:nvSpPr>
          <p:cNvPr id="37" name="PA-文本框 15"/>
          <p:cNvSpPr txBox="1"/>
          <p:nvPr/>
        </p:nvSpPr>
        <p:spPr>
          <a:xfrm>
            <a:off x="9308602" y="282638"/>
            <a:ext cx="2876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cs typeface="+mn-ea"/>
                <a:sym typeface="+mn-lt"/>
              </a:rPr>
              <a:t>创意路演大赛</a:t>
            </a:r>
            <a:endParaRPr lang="zh-CN" altLang="en-US" sz="28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心坊诗雅体常规体" pitchFamily="2" charset="-122"/>
              <a:ea typeface="字心坊诗雅体常规体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/>
          <p:nvPr/>
        </p:nvSpPr>
        <p:spPr>
          <a:xfrm>
            <a:off x="512517" y="1708978"/>
            <a:ext cx="570576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感谢团队内所有同学和指导教师</a:t>
            </a:r>
            <a:endParaRPr kumimoji="0" lang="zh-CN" altLang="en-US" sz="2400" b="1" i="0" u="none" strike="noStrike" kern="1200" cap="none" spc="0" normalizeH="0" baseline="0" noProof="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3" name="Title 74"/>
          <p:cNvSpPr txBox="1"/>
          <p:nvPr/>
        </p:nvSpPr>
        <p:spPr>
          <a:xfrm>
            <a:off x="408608" y="516835"/>
            <a:ext cx="10858500" cy="1028700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我们的团队</a:t>
            </a:r>
            <a:r>
              <a:rPr lang="en-US" altLang="zh-CN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(king of nothing)</a:t>
            </a:r>
            <a:endParaRPr lang="zh-CN" altLang="en-US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4" name="TextBox 10"/>
          <p:cNvSpPr txBox="1"/>
          <p:nvPr/>
        </p:nvSpPr>
        <p:spPr>
          <a:xfrm>
            <a:off x="512517" y="2334086"/>
            <a:ext cx="78878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感谢所有为</a:t>
            </a:r>
            <a:r>
              <a:rPr lang="zh-CN" altLang="en-US" sz="24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我们提供过帮助的同学和教师</a:t>
            </a:r>
            <a:endParaRPr kumimoji="0" lang="zh-CN" altLang="en-US" sz="2400" b="1" i="0" u="none" strike="noStrike" kern="1200" cap="none" spc="0" normalizeH="0" baseline="0" noProof="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pic>
        <p:nvPicPr>
          <p:cNvPr id="5" name="图片 4" descr="IMG_20240410_1424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465" y="2794635"/>
            <a:ext cx="5131435" cy="3848735"/>
          </a:xfrm>
          <a:prstGeom prst="rect">
            <a:avLst/>
          </a:prstGeom>
          <a:ln>
            <a:noFill/>
          </a:ln>
        </p:spPr>
      </p:pic>
      <p:pic>
        <p:nvPicPr>
          <p:cNvPr id="6" name="图片 5" descr="swi"/>
          <p:cNvPicPr>
            <a:picLocks noChangeAspect="1"/>
          </p:cNvPicPr>
          <p:nvPr/>
        </p:nvPicPr>
        <p:blipFill>
          <a:blip r:embed="rId2"/>
          <a:srcRect b="6605"/>
          <a:stretch>
            <a:fillRect/>
          </a:stretch>
        </p:blipFill>
        <p:spPr>
          <a:xfrm>
            <a:off x="6217920" y="2794635"/>
            <a:ext cx="5346700" cy="386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githu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3150"/>
            <a:ext cx="12192000" cy="4535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13230" y="5773420"/>
            <a:ext cx="962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项目地址：</a:t>
            </a:r>
            <a:r>
              <a:rPr lang="en-US" altLang="zh-CN">
                <a:solidFill>
                  <a:schemeClr val="bg1"/>
                </a:solidFill>
              </a:rPr>
              <a:t>https://github.com/bcsyzwqhz/great-idea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-文本框 15"/>
          <p:cNvSpPr txBox="1"/>
          <p:nvPr/>
        </p:nvSpPr>
        <p:spPr>
          <a:xfrm>
            <a:off x="347717" y="147300"/>
            <a:ext cx="187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cs typeface="+mn-ea"/>
                <a:sym typeface="+mn-lt"/>
              </a:rPr>
              <a:t>创意路演</a:t>
            </a:r>
            <a:endParaRPr lang="zh-CN" altLang="en-US" sz="28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心坊诗雅体常规体" pitchFamily="2" charset="-122"/>
              <a:ea typeface="字心坊诗雅体常规体" pitchFamily="2" charset="-122"/>
              <a:cs typeface="+mn-ea"/>
              <a:sym typeface="+mn-lt"/>
            </a:endParaRPr>
          </a:p>
        </p:txBody>
      </p:sp>
      <p:sp>
        <p:nvSpPr>
          <p:cNvPr id="4" name="图形"/>
          <p:cNvSpPr/>
          <p:nvPr/>
        </p:nvSpPr>
        <p:spPr>
          <a:xfrm>
            <a:off x="8286694" y="3244849"/>
            <a:ext cx="911225" cy="1841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25400">
            <a:gradFill>
              <a:gsLst>
                <a:gs pos="0">
                  <a:srgbClr val="020202">
                    <a:alpha val="0"/>
                  </a:srgbClr>
                </a:gs>
                <a:gs pos="52000">
                  <a:schemeClr val="bg1"/>
                </a:gs>
                <a:gs pos="100000">
                  <a:srgbClr val="020202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思源黑体 CN Medium" panose="020B0600000000000000" charset="-122"/>
              <a:sym typeface="Arial" panose="020B0604020202020204"/>
            </a:endParaRPr>
          </a:p>
        </p:txBody>
      </p:sp>
      <p:sp>
        <p:nvSpPr>
          <p:cNvPr id="5" name="图形"/>
          <p:cNvSpPr/>
          <p:nvPr/>
        </p:nvSpPr>
        <p:spPr>
          <a:xfrm flipH="1">
            <a:off x="2863602" y="3244849"/>
            <a:ext cx="911225" cy="184150"/>
          </a:xfrm>
          <a:custGeom>
            <a:avLst/>
            <a:gdLst>
              <a:gd name="connsiteX0" fmla="*/ 0 w 1781175"/>
              <a:gd name="connsiteY0" fmla="*/ 488950 h 695325"/>
              <a:gd name="connsiteX1" fmla="*/ 663575 w 1781175"/>
              <a:gd name="connsiteY1" fmla="*/ 488950 h 695325"/>
              <a:gd name="connsiteX2" fmla="*/ 815975 w 1781175"/>
              <a:gd name="connsiteY2" fmla="*/ 0 h 695325"/>
              <a:gd name="connsiteX3" fmla="*/ 965200 w 1781175"/>
              <a:gd name="connsiteY3" fmla="*/ 695325 h 695325"/>
              <a:gd name="connsiteX4" fmla="*/ 1057275 w 1781175"/>
              <a:gd name="connsiteY4" fmla="*/ 298450 h 695325"/>
              <a:gd name="connsiteX5" fmla="*/ 1781175 w 1781175"/>
              <a:gd name="connsiteY5" fmla="*/ 29845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81175" h="695325">
                <a:moveTo>
                  <a:pt x="0" y="488950"/>
                </a:moveTo>
                <a:lnTo>
                  <a:pt x="663575" y="488950"/>
                </a:lnTo>
                <a:lnTo>
                  <a:pt x="815975" y="0"/>
                </a:lnTo>
                <a:lnTo>
                  <a:pt x="965200" y="695325"/>
                </a:lnTo>
                <a:lnTo>
                  <a:pt x="1057275" y="298450"/>
                </a:lnTo>
                <a:lnTo>
                  <a:pt x="1781175" y="298450"/>
                </a:lnTo>
              </a:path>
            </a:pathLst>
          </a:custGeom>
          <a:noFill/>
          <a:ln w="25400">
            <a:gradFill>
              <a:gsLst>
                <a:gs pos="0">
                  <a:srgbClr val="020202">
                    <a:alpha val="0"/>
                  </a:srgbClr>
                </a:gs>
                <a:gs pos="52000">
                  <a:schemeClr val="bg1"/>
                </a:gs>
                <a:gs pos="100000">
                  <a:srgbClr val="020202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思源黑体 CN Medium" panose="020B0600000000000000" charset="-122"/>
              <a:sym typeface="Arial" panose="020B0604020202020204"/>
            </a:endParaRPr>
          </a:p>
        </p:txBody>
      </p:sp>
      <p:sp>
        <p:nvSpPr>
          <p:cNvPr id="17" name="Title 4"/>
          <p:cNvSpPr txBox="1"/>
          <p:nvPr/>
        </p:nvSpPr>
        <p:spPr>
          <a:xfrm>
            <a:off x="4358833" y="2629877"/>
            <a:ext cx="4383473" cy="1875862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  <a:t>感谢俯听！</a:t>
            </a:r>
            <a:br>
              <a:rPr lang="zh-CN" altLang="en-US" sz="54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</a:br>
            <a:r>
              <a:rPr lang="zh-CN" altLang="en-US" sz="54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  <a:t>请批评指正！</a:t>
            </a:r>
            <a:endParaRPr lang="zh-CN" altLang="en-US" sz="5400" b="1" dirty="0">
              <a:solidFill>
                <a:srgbClr val="FBE3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心坊诗雅体常规体" pitchFamily="2" charset="-122"/>
              <a:ea typeface="字心坊诗雅体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>
            <p:custDataLst>
              <p:tags r:id="rId1"/>
            </p:custDataLst>
          </p:nvPr>
        </p:nvGrpSpPr>
        <p:grpSpPr>
          <a:xfrm>
            <a:off x="413857" y="1161068"/>
            <a:ext cx="10412431" cy="3134424"/>
            <a:chOff x="413857" y="1161068"/>
            <a:chExt cx="10412431" cy="3134424"/>
          </a:xfrm>
        </p:grpSpPr>
        <p:grpSp>
          <p:nvGrpSpPr>
            <p:cNvPr id="2" name="Group 1"/>
            <p:cNvGrpSpPr/>
            <p:nvPr/>
          </p:nvGrpSpPr>
          <p:grpSpPr>
            <a:xfrm>
              <a:off x="660400" y="1161068"/>
              <a:ext cx="1333057" cy="830997"/>
              <a:chOff x="660400" y="1161068"/>
              <a:chExt cx="1333057" cy="830997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660400" y="1161068"/>
                <a:ext cx="1333057" cy="830997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>
                <a:defPPr>
                  <a:defRPr lang="zh-CN"/>
                </a:defPPr>
                <a:lvl1pPr>
                  <a:defRPr kumimoji="0" sz="1400" b="1" i="0" u="none" strike="noStrike" cap="none" spc="0" normalizeH="0" baseline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48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目录</a:t>
                </a:r>
                <a:endParaRPr lang="en-US" altLang="zh-CN" sz="4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13857" y="2793474"/>
              <a:ext cx="10412431" cy="1502018"/>
              <a:chOff x="413857" y="2793474"/>
              <a:chExt cx="10412431" cy="1502018"/>
            </a:xfrm>
          </p:grpSpPr>
          <p:grpSp>
            <p:nvGrpSpPr>
              <p:cNvPr id="6" name="Group 5"/>
              <p:cNvGrpSpPr/>
              <p:nvPr/>
            </p:nvGrpSpPr>
            <p:grpSpPr>
              <a:xfrm rot="0">
                <a:off x="413857" y="2793474"/>
                <a:ext cx="1826141" cy="1502018"/>
                <a:chOff x="1113100" y="2464225"/>
                <a:chExt cx="1800176" cy="1502018"/>
              </a:xfrm>
            </p:grpSpPr>
            <p:sp>
              <p:nvSpPr>
                <p:cNvPr id="8" name="TextBox 7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1430725" y="2464225"/>
                  <a:ext cx="1006910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pPr algn="r"/>
                  <a:r>
                    <a:rPr kumimoji="1" lang="en-US" altLang="zh-CN" sz="5400" b="1" dirty="0">
                      <a:solidFill>
                        <a:schemeClr val="bg1"/>
                      </a:solidFill>
                      <a:latin typeface="字心坊诗雅体常规体" pitchFamily="2" charset="-122"/>
                      <a:ea typeface="字心坊诗雅体常规体" pitchFamily="2" charset="-122"/>
                    </a:rPr>
                    <a:t>01</a:t>
                  </a:r>
                  <a:endParaRPr kumimoji="1" lang="zh-CN" altLang="en-US" sz="54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endParaRPr>
                </a:p>
              </p:txBody>
            </p:sp>
            <p:sp>
              <p:nvSpPr>
                <p:cNvPr id="9" name="Rectangle 8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113100" y="3381468"/>
                  <a:ext cx="1800176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kumimoji="1" lang="zh-CN" altLang="en-US" sz="3200" b="1" dirty="0">
                      <a:solidFill>
                        <a:schemeClr val="bg1"/>
                      </a:solidFill>
                      <a:latin typeface="字心坊诗雅体常规体" pitchFamily="2" charset="-122"/>
                      <a:ea typeface="字心坊诗雅体常规体" pitchFamily="2" charset="-122"/>
                    </a:rPr>
                    <a:t>项目背景</a:t>
                  </a:r>
                  <a:endParaRPr kumimoji="1" lang="zh-CN" altLang="en-US" sz="32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0">
                <a:off x="2774641" y="2793474"/>
                <a:ext cx="1826141" cy="1483678"/>
                <a:chOff x="1205355" y="2464225"/>
                <a:chExt cx="1800175" cy="1483678"/>
              </a:xfrm>
            </p:grpSpPr>
            <p:sp>
              <p:nvSpPr>
                <p:cNvPr id="14" name="TextBox 13"/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1430724" y="2464225"/>
                  <a:ext cx="1006909" cy="92333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ctr" anchorCtr="0">
                  <a:spAutoFit/>
                </a:bodyPr>
                <a:lstStyle/>
                <a:p>
                  <a:pPr algn="r"/>
                  <a:r>
                    <a:rPr kumimoji="1" lang="en-US" altLang="zh-CN" sz="5400" b="1" dirty="0">
                      <a:solidFill>
                        <a:schemeClr val="bg1"/>
                      </a:solidFill>
                      <a:latin typeface="字心坊诗雅体常规体" pitchFamily="2" charset="-122"/>
                      <a:ea typeface="字心坊诗雅体常规体" pitchFamily="2" charset="-122"/>
                    </a:rPr>
                    <a:t>02</a:t>
                  </a:r>
                  <a:endParaRPr kumimoji="1" lang="zh-CN" altLang="en-US" sz="54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endParaRPr>
                </a:p>
              </p:txBody>
            </p:sp>
            <p:sp>
              <p:nvSpPr>
                <p:cNvPr id="15" name="Rectangle 14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205355" y="3363128"/>
                  <a:ext cx="1800175" cy="5847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r>
                    <a:rPr kumimoji="1" lang="zh-CN" altLang="en-US" sz="3200" b="1" dirty="0">
                      <a:solidFill>
                        <a:schemeClr val="bg1"/>
                      </a:solidFill>
                      <a:latin typeface="字心坊诗雅体常规体" pitchFamily="2" charset="-122"/>
                      <a:ea typeface="字心坊诗雅体常规体" pitchFamily="2" charset="-122"/>
                    </a:rPr>
                    <a:t>研究方法</a:t>
                  </a:r>
                  <a:endParaRPr kumimoji="1" lang="zh-CN" altLang="en-US" sz="32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endParaRPr>
                </a:p>
              </p:txBody>
            </p:sp>
          </p:grpSp>
          <p:sp>
            <p:nvSpPr>
              <p:cNvPr id="20" name="TextBox 19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270458" y="2793474"/>
                <a:ext cx="102143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r"/>
                <a:r>
                  <a:rPr kumimoji="1" lang="en-US" altLang="zh-CN" sz="54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03</a:t>
                </a:r>
                <a:endParaRPr kumimoji="1" lang="zh-CN" altLang="en-US" sz="5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26" name="TextBox 2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699594" y="2793474"/>
                <a:ext cx="102143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r"/>
                <a:r>
                  <a:rPr kumimoji="1" lang="en-US" altLang="zh-CN" sz="54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04</a:t>
                </a:r>
                <a:endParaRPr kumimoji="1" lang="zh-CN" altLang="en-US" sz="5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32" name="TextBox 31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804854" y="2793474"/>
                <a:ext cx="102143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spAutoFit/>
              </a:bodyPr>
              <a:lstStyle/>
              <a:p>
                <a:pPr algn="r"/>
                <a:r>
                  <a:rPr kumimoji="1" lang="en-US" altLang="zh-CN" sz="5400" b="1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05</a:t>
                </a:r>
                <a:endParaRPr kumimoji="1" lang="zh-CN" altLang="en-US" sz="5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</p:grpSp>
      </p:grpSp>
      <p:sp>
        <p:nvSpPr>
          <p:cNvPr id="38" name="Rectangle 14"/>
          <p:cNvSpPr/>
          <p:nvPr>
            <p:custDataLst>
              <p:tags r:id="rId9"/>
            </p:custDataLst>
          </p:nvPr>
        </p:nvSpPr>
        <p:spPr>
          <a:xfrm>
            <a:off x="4987039" y="3692377"/>
            <a:ext cx="182614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团队分工</a:t>
            </a:r>
            <a:endParaRPr kumimoji="1" lang="zh-CN" altLang="en-US" sz="3200" b="1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40" name="Rectangle 14"/>
          <p:cNvSpPr/>
          <p:nvPr>
            <p:custDataLst>
              <p:tags r:id="rId10"/>
            </p:custDataLst>
          </p:nvPr>
        </p:nvSpPr>
        <p:spPr>
          <a:xfrm>
            <a:off x="7470461" y="3680661"/>
            <a:ext cx="182614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成果介绍</a:t>
            </a:r>
            <a:endParaRPr kumimoji="1" lang="zh-CN" altLang="en-US" sz="3200" b="1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41" name="Rectangle 14"/>
          <p:cNvSpPr/>
          <p:nvPr>
            <p:custDataLst>
              <p:tags r:id="rId11"/>
            </p:custDataLst>
          </p:nvPr>
        </p:nvSpPr>
        <p:spPr>
          <a:xfrm>
            <a:off x="9844797" y="3680660"/>
            <a:ext cx="182614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b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r>
              <a:rPr kumimoji="1" lang="zh-CN" altLang="en-US" sz="32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反思展望</a:t>
            </a:r>
            <a:endParaRPr kumimoji="1" lang="zh-CN" altLang="en-US" sz="3200" b="1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30" name="PA-文本框 15"/>
          <p:cNvSpPr txBox="1"/>
          <p:nvPr/>
        </p:nvSpPr>
        <p:spPr>
          <a:xfrm>
            <a:off x="268204" y="200309"/>
            <a:ext cx="1873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cs typeface="+mn-ea"/>
                <a:sym typeface="+mn-lt"/>
              </a:rPr>
              <a:t>创意路演</a:t>
            </a:r>
            <a:endParaRPr lang="zh-CN" altLang="en-US" sz="28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心坊诗雅体常规体" pitchFamily="2" charset="-122"/>
              <a:ea typeface="字心坊诗雅体常规体" pitchFamily="2" charset="-122"/>
              <a:cs typeface="+mn-ea"/>
              <a:sym typeface="+mn-lt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/>
          <p:nvPr/>
        </p:nvGrpSpPr>
        <p:grpSpPr>
          <a:xfrm>
            <a:off x="884256" y="1864957"/>
            <a:ext cx="7371271" cy="1830505"/>
            <a:chOff x="4327529" y="4049985"/>
            <a:chExt cx="7304675" cy="1774806"/>
          </a:xfrm>
        </p:grpSpPr>
        <p:sp>
          <p:nvSpPr>
            <p:cNvPr id="3" name="TextBox 99"/>
            <p:cNvSpPr txBox="1"/>
            <p:nvPr/>
          </p:nvSpPr>
          <p:spPr>
            <a:xfrm>
              <a:off x="4374987" y="4049985"/>
              <a:ext cx="725721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一、问题的来源</a:t>
              </a:r>
              <a:endParaRPr lang="zh-CN" altLang="en-US" sz="24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4" name="TextBox 100"/>
            <p:cNvSpPr txBox="1"/>
            <p:nvPr/>
          </p:nvSpPr>
          <p:spPr>
            <a:xfrm>
              <a:off x="4327529" y="4447519"/>
              <a:ext cx="7257217" cy="13772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1.</a:t>
              </a:r>
              <a:r>
                <a: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学校里宿舍多，宿管少</a:t>
              </a:r>
              <a:endPara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2.</a:t>
              </a:r>
              <a:r>
                <a: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宿舍纪律管理耗费精力较多，且耗时长</a:t>
              </a:r>
              <a:endPara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3.</a:t>
              </a:r>
              <a:r>
                <a: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管理</a:t>
              </a:r>
              <a:r>
                <a: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不全面导致讲话情况严重</a:t>
              </a:r>
              <a:endPara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5" name="Title 102"/>
          <p:cNvSpPr txBox="1"/>
          <p:nvPr/>
        </p:nvSpPr>
        <p:spPr>
          <a:xfrm>
            <a:off x="421861" y="622853"/>
            <a:ext cx="10858500" cy="1028700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01 </a:t>
            </a:r>
            <a:r>
              <a:rPr lang="zh-CN" alt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项目背景</a:t>
            </a:r>
            <a:endParaRPr lang="en-US" sz="3600" spc="20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  <a:cs typeface="+mn-cs"/>
            </a:endParaRPr>
          </a:p>
        </p:txBody>
      </p:sp>
      <p:grpSp>
        <p:nvGrpSpPr>
          <p:cNvPr id="6" name="Group 58"/>
          <p:cNvGrpSpPr/>
          <p:nvPr/>
        </p:nvGrpSpPr>
        <p:grpSpPr>
          <a:xfrm>
            <a:off x="884555" y="4067473"/>
            <a:ext cx="7940040" cy="1653125"/>
            <a:chOff x="4327529" y="4057661"/>
            <a:chExt cx="7304675" cy="1602629"/>
          </a:xfrm>
        </p:grpSpPr>
        <p:sp>
          <p:nvSpPr>
            <p:cNvPr id="7" name="TextBox 99"/>
            <p:cNvSpPr txBox="1"/>
            <p:nvPr/>
          </p:nvSpPr>
          <p:spPr>
            <a:xfrm>
              <a:off x="4374987" y="4057661"/>
              <a:ext cx="7257217" cy="4463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二、当前的研究进展</a:t>
              </a:r>
              <a:endParaRPr lang="zh-CN" altLang="en-US" sz="24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8" name="TextBox 100"/>
            <p:cNvSpPr txBox="1"/>
            <p:nvPr/>
          </p:nvSpPr>
          <p:spPr>
            <a:xfrm>
              <a:off x="4327529" y="4712876"/>
              <a:ext cx="7257217" cy="947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1.</a:t>
              </a:r>
              <a:r>
                <a: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市面上已经有类似的声音检测装置，但使用范围很小</a:t>
              </a:r>
              <a:endPara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2.</a:t>
              </a:r>
              <a:r>
                <a:rPr kumimoji="0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我们已做出试验装置，正在进一步完善</a:t>
              </a:r>
              <a:endParaRPr kumimoji="0" lang="zh-CN" altLang="en-US" sz="24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8"/>
          <p:cNvGrpSpPr/>
          <p:nvPr/>
        </p:nvGrpSpPr>
        <p:grpSpPr>
          <a:xfrm>
            <a:off x="734977" y="1491379"/>
            <a:ext cx="11115675" cy="4528820"/>
            <a:chOff x="2654319" y="1568529"/>
            <a:chExt cx="11015251" cy="4391020"/>
          </a:xfrm>
        </p:grpSpPr>
        <p:sp>
          <p:nvSpPr>
            <p:cNvPr id="3" name="TextBox 99"/>
            <p:cNvSpPr txBox="1"/>
            <p:nvPr/>
          </p:nvSpPr>
          <p:spPr>
            <a:xfrm>
              <a:off x="2654948" y="1568529"/>
              <a:ext cx="7257291" cy="736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三、</a:t>
              </a:r>
              <a:r>
                <a:rPr lang="zh-CN" altLang="en-US" sz="24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本研究的创新性和意义</a:t>
              </a:r>
              <a:endParaRPr lang="zh-CN" altLang="en-US" sz="24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4" name="TextBox 100"/>
            <p:cNvSpPr txBox="1"/>
            <p:nvPr/>
          </p:nvSpPr>
          <p:spPr>
            <a:xfrm>
              <a:off x="2654319" y="2304881"/>
              <a:ext cx="11015251" cy="36546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1.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技术应用创新：应用声音检测技术，实时检测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讲话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2.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功能设计创新：</a:t>
              </a:r>
              <a:r>
                <a:rPr lang="zh-CN" altLang="en-US" sz="2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  <a:sym typeface="+mn-ea"/>
                </a:rPr>
                <a:t>该装置不仅具备声音检测功能，还可</a:t>
              </a:r>
              <a:r>
                <a:rPr lang="zh-CN" altLang="en-US" sz="2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  <a:sym typeface="+mn-ea"/>
                </a:rPr>
                <a:t>录音记录证据。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3.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数据处理创新：使用增益算法，让数据获取更准确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>
                  <a:solidFill>
                    <a:schemeClr val="bg1"/>
                  </a:solidFill>
                  <a:sym typeface="+mn-ea"/>
                </a:rPr>
                <a:t>提升宿舍管理水平：减少宿管巡查的时间和成本，提高管理效率。</a:t>
              </a:r>
              <a:endParaRPr lang="zh-CN" altLang="en-US" sz="2400">
                <a:solidFill>
                  <a:schemeClr val="bg1"/>
                </a:solidFill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>
                  <a:solidFill>
                    <a:schemeClr val="bg1"/>
                  </a:solidFill>
                  <a:sym typeface="+mn-ea"/>
                </a:rPr>
                <a:t>维护宿舍秩序：减少因学生夜间说话、吵闹等行为引起的纠纷，同时提高睡眠质量，为第二天的学习提供良好基础。</a:t>
              </a:r>
              <a:endParaRPr lang="zh-CN" altLang="en-US" sz="2400">
                <a:solidFill>
                  <a:schemeClr val="bg1"/>
                </a:solidFill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2400">
                  <a:solidFill>
                    <a:schemeClr val="bg1"/>
                  </a:solidFill>
                  <a:sym typeface="+mn-ea"/>
                </a:rPr>
                <a:t>促进学生自律：一种提醒和约束，能够促使学生自觉遵守宿舍规定和纪律。通过使用，学生将逐渐养成良好的生活习惯和自律意识，有利于其个人成长和发展。</a:t>
              </a:r>
              <a:endParaRPr lang="zh-CN" altLang="en-US" sz="2400">
                <a:solidFill>
                  <a:schemeClr val="bg1"/>
                </a:solidFill>
              </a:endParaRPr>
            </a:p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6" name="Title 102"/>
          <p:cNvSpPr txBox="1"/>
          <p:nvPr/>
        </p:nvSpPr>
        <p:spPr>
          <a:xfrm>
            <a:off x="376141" y="627298"/>
            <a:ext cx="10858500" cy="1028700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01 </a:t>
            </a:r>
            <a:r>
              <a:rPr lang="zh-CN" alt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项目背景</a:t>
            </a:r>
            <a:endParaRPr lang="en-US" sz="3600" spc="20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14940" y="1427381"/>
            <a:ext cx="4168775" cy="4937125"/>
          </a:xfrm>
          <a:prstGeom prst="roundRect">
            <a:avLst>
              <a:gd name="adj" fmla="val 4027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38100">
            <a:noFill/>
            <a:rou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grpSp>
        <p:nvGrpSpPr>
          <p:cNvPr id="6" name="Group 14"/>
          <p:cNvGrpSpPr/>
          <p:nvPr/>
        </p:nvGrpSpPr>
        <p:grpSpPr>
          <a:xfrm>
            <a:off x="4757705" y="1608717"/>
            <a:ext cx="410200" cy="410198"/>
            <a:chOff x="4856734" y="3690558"/>
            <a:chExt cx="410200" cy="410198"/>
          </a:xfrm>
        </p:grpSpPr>
        <p:sp>
          <p:nvSpPr>
            <p:cNvPr id="7" name="Rectangle: Rounded Corners 12"/>
            <p:cNvSpPr/>
            <p:nvPr/>
          </p:nvSpPr>
          <p:spPr>
            <a:xfrm>
              <a:off x="4856734" y="3690558"/>
              <a:ext cx="410200" cy="410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8" name="Freeform: Shape 13"/>
            <p:cNvSpPr/>
            <p:nvPr/>
          </p:nvSpPr>
          <p:spPr>
            <a:xfrm>
              <a:off x="4972834" y="382156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11" name="Title 43"/>
          <p:cNvSpPr txBox="1"/>
          <p:nvPr/>
        </p:nvSpPr>
        <p:spPr>
          <a:xfrm>
            <a:off x="443634" y="331862"/>
            <a:ext cx="2574636" cy="1028700"/>
          </a:xfrm>
          <a:prstGeom prst="rect">
            <a:avLst/>
          </a:prstGeom>
        </p:spPr>
        <p:txBody>
          <a:bodyPr wrap="square">
            <a:normAutofit fontScale="7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02 </a:t>
            </a:r>
            <a:r>
              <a:rPr lang="zh-CN" altLang="en-US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研究方法</a:t>
            </a:r>
            <a:endParaRPr lang="en-US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15" name="Rectangle 31"/>
          <p:cNvSpPr/>
          <p:nvPr/>
        </p:nvSpPr>
        <p:spPr>
          <a:xfrm>
            <a:off x="5528866" y="3373229"/>
            <a:ext cx="6066786" cy="41659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16" name="TextBox 34"/>
          <p:cNvSpPr txBox="1"/>
          <p:nvPr/>
        </p:nvSpPr>
        <p:spPr>
          <a:xfrm>
            <a:off x="5442855" y="3313176"/>
            <a:ext cx="1315571" cy="338554"/>
          </a:xfrm>
          <a:prstGeom prst="roundRect">
            <a:avLst/>
          </a:prstGeom>
          <a:noFill/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numCol="1" spcCol="0" rtlCol="0" fromWordArt="0" anchor="b" anchorCtr="0" forceAA="0" compatLnSpc="1">
            <a:noAutofit/>
          </a:bodyPr>
          <a:lstStyle>
            <a:defPPr>
              <a:defRPr lang="zh-CN"/>
            </a:defPPr>
            <a:lvl1pPr algn="ctr" defTabSz="913765">
              <a:defRPr sz="2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00000"/>
              </a:lnSpc>
            </a:pPr>
            <a:endParaRPr lang="zh-CN" altLang="en-US" sz="2800" dirty="0">
              <a:effectLst/>
              <a:latin typeface="字心坊诗雅体常规体" pitchFamily="2" charset="-122"/>
              <a:ea typeface="字心坊诗雅体常规体" pitchFamily="2" charset="-122"/>
            </a:endParaRPr>
          </a:p>
        </p:txBody>
      </p:sp>
      <p:pic>
        <p:nvPicPr>
          <p:cNvPr id="28" name="图片 27" descr="ARDUINO"/>
          <p:cNvPicPr>
            <a:picLocks noChangeAspect="1"/>
          </p:cNvPicPr>
          <p:nvPr/>
        </p:nvPicPr>
        <p:blipFill>
          <a:blip r:embed="rId1"/>
          <a:srcRect b="45996"/>
          <a:stretch>
            <a:fillRect/>
          </a:stretch>
        </p:blipFill>
        <p:spPr>
          <a:xfrm>
            <a:off x="906780" y="1428750"/>
            <a:ext cx="2838450" cy="1944370"/>
          </a:xfrm>
          <a:prstGeom prst="rect">
            <a:avLst/>
          </a:prstGeom>
        </p:spPr>
      </p:pic>
      <p:grpSp>
        <p:nvGrpSpPr>
          <p:cNvPr id="30" name="Group 14"/>
          <p:cNvGrpSpPr/>
          <p:nvPr/>
        </p:nvGrpSpPr>
        <p:grpSpPr>
          <a:xfrm>
            <a:off x="4757430" y="4750585"/>
            <a:ext cx="410200" cy="410198"/>
            <a:chOff x="4856734" y="3690558"/>
            <a:chExt cx="410200" cy="410198"/>
          </a:xfrm>
        </p:grpSpPr>
        <p:sp>
          <p:nvSpPr>
            <p:cNvPr id="31" name="Rectangle: Rounded Corners 12"/>
            <p:cNvSpPr/>
            <p:nvPr/>
          </p:nvSpPr>
          <p:spPr>
            <a:xfrm>
              <a:off x="4856734" y="3690558"/>
              <a:ext cx="410200" cy="410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32" name="Freeform: Shape 13"/>
            <p:cNvSpPr/>
            <p:nvPr/>
          </p:nvSpPr>
          <p:spPr>
            <a:xfrm>
              <a:off x="4972834" y="382156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FFFFFF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346065" y="1608455"/>
            <a:ext cx="6272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实验</a:t>
            </a:r>
            <a:r>
              <a:rPr lang="zh-CN" altLang="en-US" sz="2400">
                <a:solidFill>
                  <a:schemeClr val="bg1"/>
                </a:solidFill>
              </a:rPr>
              <a:t>研究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研究不同声音的波形特征，为滤波</a:t>
            </a:r>
            <a:r>
              <a:rPr lang="zh-CN" altLang="en-US" sz="2400">
                <a:solidFill>
                  <a:schemeClr val="bg1"/>
                </a:solidFill>
              </a:rPr>
              <a:t>算法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</a:rPr>
              <a:t>提供</a:t>
            </a:r>
            <a:r>
              <a:rPr lang="zh-CN" altLang="en-US" sz="2400">
                <a:solidFill>
                  <a:schemeClr val="bg1"/>
                </a:solidFill>
              </a:rPr>
              <a:t>数据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41315" y="4681855"/>
            <a:ext cx="48768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编程</a:t>
            </a:r>
            <a:endParaRPr lang="zh-CN" altLang="en-US" sz="2400">
              <a:solidFill>
                <a:schemeClr val="bg1"/>
              </a:solidFill>
            </a:endParaRPr>
          </a:p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采用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Arduino C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和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Mixly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语言，用代码将方案变为现实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/>
          </a:p>
        </p:txBody>
      </p:sp>
      <p:pic>
        <p:nvPicPr>
          <p:cNvPr id="3" name="图片 2" descr="l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0" y="4140200"/>
            <a:ext cx="2813050" cy="2110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8"/>
          <p:cNvSpPr txBox="1"/>
          <p:nvPr/>
        </p:nvSpPr>
        <p:spPr>
          <a:xfrm>
            <a:off x="951345" y="1289297"/>
            <a:ext cx="38604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为了如期完成实验，</a:t>
            </a:r>
            <a:endParaRPr kumimoji="0" lang="en-US" altLang="zh-CN" sz="2400" b="1" i="0" u="none" strike="noStrike" kern="1200" cap="none" spc="0" normalizeH="0" baseline="0" noProof="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我们小组成员做了如下分工</a:t>
            </a:r>
            <a:endParaRPr kumimoji="0" lang="zh-CN" altLang="en-US" sz="2400" b="1" i="0" u="none" strike="noStrike" kern="1200" cap="none" spc="0" normalizeH="0" baseline="0" noProof="0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9" name="Title 78"/>
          <p:cNvSpPr txBox="1"/>
          <p:nvPr/>
        </p:nvSpPr>
        <p:spPr>
          <a:xfrm>
            <a:off x="368678" y="277569"/>
            <a:ext cx="10858500" cy="1028700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03 </a:t>
            </a:r>
            <a:r>
              <a:rPr lang="zh-CN" altLang="en-US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团队分工</a:t>
            </a:r>
            <a:endParaRPr lang="en-US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1"/>
            </p:custDataLst>
          </p:nvPr>
        </p:nvGrpSpPr>
        <p:grpSpPr>
          <a:xfrm>
            <a:off x="481016" y="2729590"/>
            <a:ext cx="3006477" cy="2551649"/>
            <a:chOff x="622585" y="3827505"/>
            <a:chExt cx="2703951" cy="2551649"/>
          </a:xfrm>
        </p:grpSpPr>
        <p:sp>
          <p:nvSpPr>
            <p:cNvPr id="17" name="Freeform: Shape 56"/>
            <p:cNvSpPr/>
            <p:nvPr>
              <p:custDataLst>
                <p:tags r:id="rId2"/>
              </p:custDataLst>
            </p:nvPr>
          </p:nvSpPr>
          <p:spPr>
            <a:xfrm rot="19660275">
              <a:off x="622585" y="4309529"/>
              <a:ext cx="813197" cy="532560"/>
            </a:xfrm>
            <a:custGeom>
              <a:avLst/>
              <a:gdLst>
                <a:gd name="connsiteX0" fmla="*/ 789977 w 789977"/>
                <a:gd name="connsiteY0" fmla="*/ 0 h 519164"/>
                <a:gd name="connsiteX1" fmla="*/ 780575 w 789977"/>
                <a:gd name="connsiteY1" fmla="*/ 93263 h 519164"/>
                <a:gd name="connsiteX2" fmla="*/ 258012 w 789977"/>
                <a:gd name="connsiteY2" fmla="*/ 519164 h 519164"/>
                <a:gd name="connsiteX3" fmla="*/ 50389 w 789977"/>
                <a:gd name="connsiteY3" fmla="*/ 477247 h 519164"/>
                <a:gd name="connsiteX4" fmla="*/ 0 w 789977"/>
                <a:gd name="connsiteY4" fmla="*/ 449897 h 519164"/>
                <a:gd name="connsiteX5" fmla="*/ 8621 w 789977"/>
                <a:gd name="connsiteY5" fmla="*/ 438367 h 519164"/>
                <a:gd name="connsiteX6" fmla="*/ 717690 w 789977"/>
                <a:gd name="connsiteY6" fmla="*/ 11032 h 51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977" h="519164">
                  <a:moveTo>
                    <a:pt x="789977" y="0"/>
                  </a:moveTo>
                  <a:lnTo>
                    <a:pt x="780575" y="93263"/>
                  </a:lnTo>
                  <a:cubicBezTo>
                    <a:pt x="730838" y="336324"/>
                    <a:pt x="515777" y="519164"/>
                    <a:pt x="258012" y="519164"/>
                  </a:cubicBezTo>
                  <a:cubicBezTo>
                    <a:pt x="184365" y="519164"/>
                    <a:pt x="114204" y="504238"/>
                    <a:pt x="50389" y="477247"/>
                  </a:cubicBezTo>
                  <a:lnTo>
                    <a:pt x="0" y="449897"/>
                  </a:lnTo>
                  <a:lnTo>
                    <a:pt x="8621" y="438367"/>
                  </a:lnTo>
                  <a:cubicBezTo>
                    <a:pt x="186047" y="223377"/>
                    <a:pt x="434316" y="69019"/>
                    <a:pt x="717690" y="1103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grpSp>
          <p:nvGrpSpPr>
            <p:cNvPr id="18" name="Group 1"/>
            <p:cNvGrpSpPr/>
            <p:nvPr/>
          </p:nvGrpSpPr>
          <p:grpSpPr>
            <a:xfrm>
              <a:off x="765957" y="3827505"/>
              <a:ext cx="2560579" cy="2551649"/>
              <a:chOff x="1118480" y="2811473"/>
              <a:chExt cx="2487465" cy="2487465"/>
            </a:xfrm>
          </p:grpSpPr>
          <p:sp>
            <p:nvSpPr>
              <p:cNvPr id="19" name="Oval 7"/>
              <p:cNvSpPr/>
              <p:nvPr>
                <p:custDataLst>
                  <p:tags r:id="rId3"/>
                </p:custDataLst>
              </p:nvPr>
            </p:nvSpPr>
            <p:spPr>
              <a:xfrm>
                <a:off x="1118480" y="2811473"/>
                <a:ext cx="2487465" cy="248746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2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20" name="TextBox 69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615613" y="3117642"/>
                <a:ext cx="1628454" cy="375552"/>
              </a:xfrm>
              <a:prstGeom prst="rect">
                <a:avLst/>
              </a:prstGeom>
              <a:noFill/>
            </p:spPr>
            <p:txBody>
              <a:bodyPr wrap="none" rtlCol="0" anchor="b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黎科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麟</a:t>
                </a:r>
                <a:endPara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21" name="TextBox 7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497883" y="3725929"/>
                <a:ext cx="1746183" cy="116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方案提出</a:t>
                </a:r>
                <a:endParaRPr lang="en-US" altLang="zh-CN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实验设计</a:t>
                </a:r>
                <a:endParaRPr lang="en-US" altLang="zh-CN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代码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编写</a:t>
                </a:r>
                <a:endParaRPr lang="zh-CN" alt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6"/>
            </p:custDataLst>
          </p:nvPr>
        </p:nvGrpSpPr>
        <p:grpSpPr>
          <a:xfrm>
            <a:off x="4269826" y="2638316"/>
            <a:ext cx="3006477" cy="2551649"/>
            <a:chOff x="622585" y="3827505"/>
            <a:chExt cx="2703951" cy="2551649"/>
          </a:xfrm>
        </p:grpSpPr>
        <p:sp>
          <p:nvSpPr>
            <p:cNvPr id="23" name="Freeform: Shape 56"/>
            <p:cNvSpPr/>
            <p:nvPr>
              <p:custDataLst>
                <p:tags r:id="rId7"/>
              </p:custDataLst>
            </p:nvPr>
          </p:nvSpPr>
          <p:spPr>
            <a:xfrm rot="19660275">
              <a:off x="622585" y="4309529"/>
              <a:ext cx="813197" cy="532560"/>
            </a:xfrm>
            <a:custGeom>
              <a:avLst/>
              <a:gdLst>
                <a:gd name="connsiteX0" fmla="*/ 789977 w 789977"/>
                <a:gd name="connsiteY0" fmla="*/ 0 h 519164"/>
                <a:gd name="connsiteX1" fmla="*/ 780575 w 789977"/>
                <a:gd name="connsiteY1" fmla="*/ 93263 h 519164"/>
                <a:gd name="connsiteX2" fmla="*/ 258012 w 789977"/>
                <a:gd name="connsiteY2" fmla="*/ 519164 h 519164"/>
                <a:gd name="connsiteX3" fmla="*/ 50389 w 789977"/>
                <a:gd name="connsiteY3" fmla="*/ 477247 h 519164"/>
                <a:gd name="connsiteX4" fmla="*/ 0 w 789977"/>
                <a:gd name="connsiteY4" fmla="*/ 449897 h 519164"/>
                <a:gd name="connsiteX5" fmla="*/ 8621 w 789977"/>
                <a:gd name="connsiteY5" fmla="*/ 438367 h 519164"/>
                <a:gd name="connsiteX6" fmla="*/ 717690 w 789977"/>
                <a:gd name="connsiteY6" fmla="*/ 11032 h 51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977" h="519164">
                  <a:moveTo>
                    <a:pt x="789977" y="0"/>
                  </a:moveTo>
                  <a:lnTo>
                    <a:pt x="780575" y="93263"/>
                  </a:lnTo>
                  <a:cubicBezTo>
                    <a:pt x="730838" y="336324"/>
                    <a:pt x="515777" y="519164"/>
                    <a:pt x="258012" y="519164"/>
                  </a:cubicBezTo>
                  <a:cubicBezTo>
                    <a:pt x="184365" y="519164"/>
                    <a:pt x="114204" y="504238"/>
                    <a:pt x="50389" y="477247"/>
                  </a:cubicBezTo>
                  <a:lnTo>
                    <a:pt x="0" y="449897"/>
                  </a:lnTo>
                  <a:lnTo>
                    <a:pt x="8621" y="438367"/>
                  </a:lnTo>
                  <a:cubicBezTo>
                    <a:pt x="186047" y="223377"/>
                    <a:pt x="434316" y="69019"/>
                    <a:pt x="717690" y="1103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grpSp>
          <p:nvGrpSpPr>
            <p:cNvPr id="24" name="Group 1"/>
            <p:cNvGrpSpPr/>
            <p:nvPr/>
          </p:nvGrpSpPr>
          <p:grpSpPr>
            <a:xfrm>
              <a:off x="765957" y="3827505"/>
              <a:ext cx="2560579" cy="2551649"/>
              <a:chOff x="1118480" y="2811473"/>
              <a:chExt cx="2487465" cy="2487465"/>
            </a:xfrm>
          </p:grpSpPr>
          <p:sp>
            <p:nvSpPr>
              <p:cNvPr id="25" name="Oval 7"/>
              <p:cNvSpPr/>
              <p:nvPr>
                <p:custDataLst>
                  <p:tags r:id="rId8"/>
                </p:custDataLst>
              </p:nvPr>
            </p:nvSpPr>
            <p:spPr>
              <a:xfrm>
                <a:off x="1118480" y="2811473"/>
                <a:ext cx="2487465" cy="248746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2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26" name="TextBox 69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621716" y="3117642"/>
                <a:ext cx="1628454" cy="375552"/>
              </a:xfrm>
              <a:prstGeom prst="rect">
                <a:avLst/>
              </a:prstGeom>
              <a:noFill/>
            </p:spPr>
            <p:txBody>
              <a:bodyPr wrap="none" rtlCol="0" anchor="b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李优</a:t>
                </a:r>
                <a:endPara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27" name="TextBox 7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497883" y="3725929"/>
                <a:ext cx="1746183" cy="116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方案优化</a:t>
                </a:r>
                <a:endParaRPr 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PPT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设计</a:t>
                </a:r>
                <a:endParaRPr lang="zh-CN" alt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演讲</a:t>
                </a:r>
                <a:endParaRPr lang="zh-CN" alt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</p:grpSp>
      </p:grpSp>
      <p:grpSp>
        <p:nvGrpSpPr>
          <p:cNvPr id="28" name="组合 27"/>
          <p:cNvGrpSpPr/>
          <p:nvPr>
            <p:custDataLst>
              <p:tags r:id="rId11"/>
            </p:custDataLst>
          </p:nvPr>
        </p:nvGrpSpPr>
        <p:grpSpPr>
          <a:xfrm>
            <a:off x="8372895" y="2637983"/>
            <a:ext cx="3006477" cy="2551649"/>
            <a:chOff x="622585" y="3827505"/>
            <a:chExt cx="2703951" cy="2551649"/>
          </a:xfrm>
        </p:grpSpPr>
        <p:sp>
          <p:nvSpPr>
            <p:cNvPr id="29" name="Freeform: Shape 56"/>
            <p:cNvSpPr/>
            <p:nvPr>
              <p:custDataLst>
                <p:tags r:id="rId12"/>
              </p:custDataLst>
            </p:nvPr>
          </p:nvSpPr>
          <p:spPr>
            <a:xfrm rot="19660275">
              <a:off x="622585" y="4309529"/>
              <a:ext cx="813197" cy="532560"/>
            </a:xfrm>
            <a:custGeom>
              <a:avLst/>
              <a:gdLst>
                <a:gd name="connsiteX0" fmla="*/ 789977 w 789977"/>
                <a:gd name="connsiteY0" fmla="*/ 0 h 519164"/>
                <a:gd name="connsiteX1" fmla="*/ 780575 w 789977"/>
                <a:gd name="connsiteY1" fmla="*/ 93263 h 519164"/>
                <a:gd name="connsiteX2" fmla="*/ 258012 w 789977"/>
                <a:gd name="connsiteY2" fmla="*/ 519164 h 519164"/>
                <a:gd name="connsiteX3" fmla="*/ 50389 w 789977"/>
                <a:gd name="connsiteY3" fmla="*/ 477247 h 519164"/>
                <a:gd name="connsiteX4" fmla="*/ 0 w 789977"/>
                <a:gd name="connsiteY4" fmla="*/ 449897 h 519164"/>
                <a:gd name="connsiteX5" fmla="*/ 8621 w 789977"/>
                <a:gd name="connsiteY5" fmla="*/ 438367 h 519164"/>
                <a:gd name="connsiteX6" fmla="*/ 717690 w 789977"/>
                <a:gd name="connsiteY6" fmla="*/ 11032 h 51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977" h="519164">
                  <a:moveTo>
                    <a:pt x="789977" y="0"/>
                  </a:moveTo>
                  <a:lnTo>
                    <a:pt x="780575" y="93263"/>
                  </a:lnTo>
                  <a:cubicBezTo>
                    <a:pt x="730838" y="336324"/>
                    <a:pt x="515777" y="519164"/>
                    <a:pt x="258012" y="519164"/>
                  </a:cubicBezTo>
                  <a:cubicBezTo>
                    <a:pt x="184365" y="519164"/>
                    <a:pt x="114204" y="504238"/>
                    <a:pt x="50389" y="477247"/>
                  </a:cubicBezTo>
                  <a:lnTo>
                    <a:pt x="0" y="449897"/>
                  </a:lnTo>
                  <a:lnTo>
                    <a:pt x="8621" y="438367"/>
                  </a:lnTo>
                  <a:cubicBezTo>
                    <a:pt x="186047" y="223377"/>
                    <a:pt x="434316" y="69019"/>
                    <a:pt x="717690" y="1103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3765"/>
              <a:endParaRPr lang="zh-CN" altLang="en-US" sz="2000" b="1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grpSp>
          <p:nvGrpSpPr>
            <p:cNvPr id="30" name="Group 1"/>
            <p:cNvGrpSpPr/>
            <p:nvPr/>
          </p:nvGrpSpPr>
          <p:grpSpPr>
            <a:xfrm>
              <a:off x="765957" y="3827505"/>
              <a:ext cx="2560579" cy="2551649"/>
              <a:chOff x="1118480" y="2811473"/>
              <a:chExt cx="2487465" cy="2487465"/>
            </a:xfrm>
          </p:grpSpPr>
          <p:sp>
            <p:nvSpPr>
              <p:cNvPr id="31" name="Oval 7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18480" y="2811473"/>
                <a:ext cx="2487465" cy="2487465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  <a:alpha val="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32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32" name="TextBox 69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615613" y="3117642"/>
                <a:ext cx="1628454" cy="375552"/>
              </a:xfrm>
              <a:prstGeom prst="rect">
                <a:avLst/>
              </a:prstGeom>
              <a:noFill/>
            </p:spPr>
            <p:txBody>
              <a:bodyPr wrap="none" rtlCol="0" anchor="b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kumimoji="0" sz="1400" b="1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zh-CN" altLang="en-US" sz="28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匡正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正</a:t>
                </a:r>
                <a:endPara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  <p:sp>
            <p:nvSpPr>
              <p:cNvPr id="33" name="TextBox 7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497883" y="3725929"/>
                <a:ext cx="1746183" cy="1168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defRPr kumimoji="0" sz="105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捣蛋</a:t>
                </a:r>
                <a:endParaRPr lang="zh-CN" alt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代码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优化</a:t>
                </a:r>
                <a:endParaRPr lang="zh-CN" alt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字心坊诗雅体常规体" pitchFamily="2" charset="-122"/>
                    <a:ea typeface="字心坊诗雅体常规体" pitchFamily="2" charset="-122"/>
                  </a:rPr>
                  <a:t>吉祥物</a:t>
                </a:r>
                <a:endParaRPr lang="zh-CN" altLang="en-US" sz="20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8890" y="1020445"/>
            <a:ext cx="8180705" cy="3491865"/>
          </a:xfrm>
          <a:prstGeom prst="rect">
            <a:avLst/>
          </a:prstGeom>
        </p:spPr>
      </p:pic>
      <p:grpSp>
        <p:nvGrpSpPr>
          <p:cNvPr id="5" name="Group 1"/>
          <p:cNvGrpSpPr/>
          <p:nvPr>
            <p:custDataLst>
              <p:tags r:id="rId2"/>
            </p:custDataLst>
          </p:nvPr>
        </p:nvGrpSpPr>
        <p:grpSpPr>
          <a:xfrm>
            <a:off x="1370716" y="4794999"/>
            <a:ext cx="2750710" cy="1434874"/>
            <a:chOff x="1529742" y="4510891"/>
            <a:chExt cx="2049481" cy="1434874"/>
          </a:xfrm>
        </p:grpSpPr>
        <p:sp>
          <p:nvSpPr>
            <p:cNvPr id="16" name="TextBox 42"/>
            <p:cNvSpPr txBox="1"/>
            <p:nvPr>
              <p:custDataLst>
                <p:tags r:id="rId3"/>
              </p:custDataLst>
            </p:nvPr>
          </p:nvSpPr>
          <p:spPr>
            <a:xfrm>
              <a:off x="1529742" y="4510891"/>
              <a:ext cx="2049481" cy="307777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成品结构</a:t>
              </a:r>
              <a:endPara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17" name="TextBox 43"/>
            <p:cNvSpPr txBox="1"/>
            <p:nvPr>
              <p:custDataLst>
                <p:tags r:id="rId4"/>
              </p:custDataLst>
            </p:nvPr>
          </p:nvSpPr>
          <p:spPr>
            <a:xfrm>
              <a:off x="1529742" y="4821180"/>
              <a:ext cx="2049481" cy="112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模型，通过掌控板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心坊诗雅体常规体" pitchFamily="2" charset="-122"/>
                  <a:ea typeface="字心坊诗雅体常规体" pitchFamily="2" charset="-122"/>
                </a:rPr>
                <a:t>实现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6" name="TextBox 47"/>
          <p:cNvSpPr txBox="1"/>
          <p:nvPr>
            <p:custDataLst>
              <p:tags r:id="rId5"/>
            </p:custDataLst>
          </p:nvPr>
        </p:nvSpPr>
        <p:spPr>
          <a:xfrm>
            <a:off x="5215287" y="4794999"/>
            <a:ext cx="2049481" cy="307777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成品功能</a:t>
            </a:r>
            <a:endParaRPr lang="zh-CN" altLang="en-US" sz="2800" b="1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7" name="TextBox 48"/>
          <p:cNvSpPr txBox="1"/>
          <p:nvPr>
            <p:custDataLst>
              <p:tags r:id="rId6"/>
            </p:custDataLst>
          </p:nvPr>
        </p:nvSpPr>
        <p:spPr>
          <a:xfrm>
            <a:off x="5215287" y="5105288"/>
            <a:ext cx="257699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检测学生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讲话，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  <a:p>
            <a:pPr>
              <a:lnSpc>
                <a:spcPct val="120000"/>
              </a:lnSpc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进行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记录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8" name="TextBox 55"/>
          <p:cNvSpPr txBox="1"/>
          <p:nvPr>
            <p:custDataLst>
              <p:tags r:id="rId7"/>
            </p:custDataLst>
          </p:nvPr>
        </p:nvSpPr>
        <p:spPr>
          <a:xfrm>
            <a:off x="9059857" y="4794999"/>
            <a:ext cx="2049481" cy="307777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如何应用</a:t>
            </a:r>
            <a:endParaRPr lang="zh-CN" altLang="en-US" sz="2800" b="1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9" name="TextBox 56"/>
          <p:cNvSpPr txBox="1"/>
          <p:nvPr>
            <p:custDataLst>
              <p:tags r:id="rId8"/>
            </p:custDataLst>
          </p:nvPr>
        </p:nvSpPr>
        <p:spPr>
          <a:xfrm>
            <a:off x="9059545" y="5105400"/>
            <a:ext cx="270573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安装在宿舍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心坊诗雅体常规体" pitchFamily="2" charset="-122"/>
                <a:ea typeface="字心坊诗雅体常规体" pitchFamily="2" charset="-122"/>
              </a:rPr>
              <a:t>内，供电即可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21" name="Title 83"/>
          <p:cNvSpPr txBox="1"/>
          <p:nvPr/>
        </p:nvSpPr>
        <p:spPr>
          <a:xfrm>
            <a:off x="501374" y="344556"/>
            <a:ext cx="10858500" cy="1028700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04 </a:t>
            </a:r>
            <a:r>
              <a:rPr lang="zh-CN" altLang="en-US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  <a:sym typeface="+mn-ea"/>
              </a:rPr>
              <a:t>成果介绍</a:t>
            </a:r>
            <a:endParaRPr lang="en-US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pic>
        <p:nvPicPr>
          <p:cNvPr id="4" name="图片 3" descr="掌控板"/>
          <p:cNvPicPr>
            <a:picLocks noChangeAspect="1"/>
          </p:cNvPicPr>
          <p:nvPr/>
        </p:nvPicPr>
        <p:blipFill>
          <a:blip r:embed="rId9"/>
          <a:srcRect l="2742" r="18437"/>
          <a:stretch>
            <a:fillRect/>
          </a:stretch>
        </p:blipFill>
        <p:spPr>
          <a:xfrm>
            <a:off x="222250" y="1020445"/>
            <a:ext cx="3670300" cy="349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9"/>
          <p:cNvGrpSpPr/>
          <p:nvPr/>
        </p:nvGrpSpPr>
        <p:grpSpPr>
          <a:xfrm>
            <a:off x="443863" y="2757816"/>
            <a:ext cx="11122315" cy="1206936"/>
            <a:chOff x="654049" y="2520587"/>
            <a:chExt cx="4236816" cy="1206936"/>
          </a:xfrm>
        </p:grpSpPr>
        <p:sp>
          <p:nvSpPr>
            <p:cNvPr id="6" name="Rectangle 7"/>
            <p:cNvSpPr/>
            <p:nvPr/>
          </p:nvSpPr>
          <p:spPr>
            <a:xfrm>
              <a:off x="654049" y="2520587"/>
              <a:ext cx="4236816" cy="1206936"/>
            </a:xfrm>
            <a:prstGeom prst="rect">
              <a:avLst/>
            </a:prstGeom>
            <a:noFill/>
            <a:ln w="12700" cap="rnd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en-US" altLang="zh-CN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825067" y="2735010"/>
              <a:ext cx="3894780" cy="369332"/>
            </a:xfrm>
            <a:prstGeom prst="rect">
              <a:avLst/>
            </a:prstGeom>
            <a:noFill/>
            <a:effectLst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>
                <a:defRPr b="1" i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  <a:effectLst/>
                </a:defRPr>
              </a:lvl1pPr>
            </a:lstStyle>
            <a:p>
              <a:pPr algn="l">
                <a:lnSpc>
                  <a:spcPct val="100000"/>
                </a:lnSpc>
                <a:buSzPct val="25000"/>
              </a:pPr>
              <a:r>
                <a: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  <a:sym typeface="+mn-ea"/>
                </a:rPr>
                <a:t>问题</a:t>
              </a:r>
              <a:r>
                <a:rPr lang="en-US" altLang="zh-CN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  <a:sym typeface="+mn-ea"/>
                </a:rPr>
                <a:t>1 </a:t>
              </a:r>
              <a:r>
                <a: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  <a:sym typeface="+mn-ea"/>
                </a:rPr>
                <a:t>噪声过滤</a:t>
              </a:r>
              <a:endParaRPr lang="zh-CN" altLang="en-US" sz="2800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443228" y="4425662"/>
            <a:ext cx="11122315" cy="1206936"/>
            <a:chOff x="654049" y="3730768"/>
            <a:chExt cx="4236816" cy="1206936"/>
          </a:xfrm>
        </p:grpSpPr>
        <p:sp>
          <p:nvSpPr>
            <p:cNvPr id="9" name="Rectangle 12"/>
            <p:cNvSpPr/>
            <p:nvPr/>
          </p:nvSpPr>
          <p:spPr>
            <a:xfrm>
              <a:off x="654049" y="3730768"/>
              <a:ext cx="4236816" cy="1206936"/>
            </a:xfrm>
            <a:prstGeom prst="rect">
              <a:avLst/>
            </a:prstGeom>
            <a:noFill/>
            <a:ln w="12700" cap="rnd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en-US" altLang="zh-CN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10" name="TextBox 14"/>
            <p:cNvSpPr txBox="1"/>
            <p:nvPr/>
          </p:nvSpPr>
          <p:spPr>
            <a:xfrm>
              <a:off x="825067" y="3945190"/>
              <a:ext cx="3894780" cy="369332"/>
            </a:xfrm>
            <a:prstGeom prst="rect">
              <a:avLst/>
            </a:prstGeom>
            <a:noFill/>
            <a:effectLst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>
                <a:defRPr b="1" i="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60000">
                        <a:schemeClr val="accent4"/>
                      </a:gs>
                    </a:gsLst>
                    <a:lin ang="2700000" scaled="0"/>
                  </a:gradFill>
                  <a:effectLst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问题</a:t>
              </a:r>
              <a:r>
                <a:rPr lang="en-US" altLang="zh-CN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2 </a:t>
              </a:r>
              <a:r>
                <a: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数据传输</a:t>
              </a:r>
              <a:endParaRPr lang="zh-CN" altLang="en-US" sz="2800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11" name="Title 34"/>
          <p:cNvSpPr txBox="1"/>
          <p:nvPr/>
        </p:nvSpPr>
        <p:spPr>
          <a:xfrm>
            <a:off x="443230" y="1522095"/>
            <a:ext cx="10259695" cy="825500"/>
          </a:xfrm>
          <a:prstGeom prst="rect">
            <a:avLst/>
          </a:prstGeom>
        </p:spPr>
        <p:txBody>
          <a:bodyPr wrap="square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  <a:sym typeface="+mn-ea"/>
              </a:rPr>
              <a:t>本研究性学习过程中遇到的问题及解决方法</a:t>
            </a:r>
            <a:endParaRPr lang="en-US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2810" y="3413760"/>
            <a:ext cx="108311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采用实验法，采集噪声数据，过滤掉特定波形的声音</a:t>
            </a:r>
            <a:endParaRPr lang="zh-CN" altLang="en-US" sz="2400">
              <a:solidFill>
                <a:schemeClr val="bg1"/>
              </a:solidFill>
            </a:endParaRPr>
          </a:p>
          <a:p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3305" y="5009515"/>
            <a:ext cx="693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目前使用数据线传输数据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7" name="Title 4"/>
          <p:cNvSpPr txBox="1"/>
          <p:nvPr/>
        </p:nvSpPr>
        <p:spPr>
          <a:xfrm>
            <a:off x="604493" y="341421"/>
            <a:ext cx="2982870" cy="830997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  <a:t>05 </a:t>
            </a:r>
            <a:r>
              <a:rPr lang="zh-CN" alt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  <a:t>反思展望</a:t>
            </a:r>
            <a:endParaRPr lang="en-US" sz="3600" b="1" dirty="0">
              <a:solidFill>
                <a:srgbClr val="FBE3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心坊诗雅体常规体" pitchFamily="2" charset="-122"/>
              <a:ea typeface="字心坊诗雅体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9"/>
          <p:cNvGrpSpPr/>
          <p:nvPr/>
        </p:nvGrpSpPr>
        <p:grpSpPr>
          <a:xfrm>
            <a:off x="403223" y="2564776"/>
            <a:ext cx="11122315" cy="1206936"/>
            <a:chOff x="654049" y="2520587"/>
            <a:chExt cx="4236816" cy="1206936"/>
          </a:xfrm>
        </p:grpSpPr>
        <p:sp>
          <p:nvSpPr>
            <p:cNvPr id="6" name="Rectangle 7"/>
            <p:cNvSpPr/>
            <p:nvPr/>
          </p:nvSpPr>
          <p:spPr>
            <a:xfrm>
              <a:off x="654049" y="2520587"/>
              <a:ext cx="4236816" cy="1206936"/>
            </a:xfrm>
            <a:prstGeom prst="rect">
              <a:avLst/>
            </a:prstGeom>
            <a:noFill/>
            <a:ln w="12700" cap="rnd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en-US" altLang="zh-CN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7" name="TextBox 9"/>
            <p:cNvSpPr txBox="1"/>
            <p:nvPr/>
          </p:nvSpPr>
          <p:spPr>
            <a:xfrm>
              <a:off x="825067" y="2735010"/>
              <a:ext cx="3894780" cy="369332"/>
            </a:xfrm>
            <a:prstGeom prst="rect">
              <a:avLst/>
            </a:prstGeom>
            <a:noFill/>
            <a:effectLst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>
                <a:defRPr b="1" i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  <a:effectLst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本研究可以如何完善</a:t>
              </a:r>
              <a:endParaRPr lang="zh-CN" altLang="en-US" sz="2800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>
          <a:xfrm>
            <a:off x="403223" y="3917662"/>
            <a:ext cx="11122315" cy="1206936"/>
            <a:chOff x="654049" y="3730768"/>
            <a:chExt cx="4236816" cy="1206936"/>
          </a:xfrm>
        </p:grpSpPr>
        <p:sp>
          <p:nvSpPr>
            <p:cNvPr id="9" name="Rectangle 12"/>
            <p:cNvSpPr/>
            <p:nvPr/>
          </p:nvSpPr>
          <p:spPr>
            <a:xfrm>
              <a:off x="654049" y="3730768"/>
              <a:ext cx="4236816" cy="1206936"/>
            </a:xfrm>
            <a:prstGeom prst="rect">
              <a:avLst/>
            </a:prstGeom>
            <a:noFill/>
            <a:ln w="12700" cap="rnd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4">
                      <a:alpha val="0"/>
                    </a:schemeClr>
                  </a:gs>
                </a:gsLst>
                <a:lin ang="2700000" scaled="0"/>
              </a:gra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en-US" altLang="zh-CN" sz="2800" b="1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  <p:sp>
          <p:nvSpPr>
            <p:cNvPr id="10" name="TextBox 14"/>
            <p:cNvSpPr txBox="1"/>
            <p:nvPr/>
          </p:nvSpPr>
          <p:spPr>
            <a:xfrm>
              <a:off x="825067" y="3945190"/>
              <a:ext cx="3894780" cy="369332"/>
            </a:xfrm>
            <a:prstGeom prst="rect">
              <a:avLst/>
            </a:prstGeom>
            <a:noFill/>
            <a:effectLst/>
          </p:spPr>
          <p:txBody>
            <a:bodyPr wrap="none" rtlCol="0" anchor="b">
              <a:noAutofit/>
            </a:bodyPr>
            <a:lstStyle>
              <a:defPPr>
                <a:defRPr lang="zh-CN"/>
              </a:defPPr>
              <a:lvl1pPr>
                <a:defRPr b="1" i="0">
                  <a:gradFill>
                    <a:gsLst>
                      <a:gs pos="0">
                        <a:schemeClr val="accent4">
                          <a:lumMod val="60000"/>
                          <a:lumOff val="40000"/>
                        </a:schemeClr>
                      </a:gs>
                      <a:gs pos="60000">
                        <a:schemeClr val="accent4"/>
                      </a:gs>
                    </a:gsLst>
                    <a:lin ang="2700000" scaled="0"/>
                  </a:gradFill>
                  <a:effectLst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CN" altLang="en-US" sz="2800" dirty="0">
                  <a:solidFill>
                    <a:schemeClr val="bg1"/>
                  </a:solidFill>
                  <a:latin typeface="字心坊诗雅体常规体" pitchFamily="2" charset="-122"/>
                  <a:ea typeface="字心坊诗雅体常规体" pitchFamily="2" charset="-122"/>
                </a:rPr>
                <a:t>预计还能出什么成果</a:t>
              </a:r>
              <a:endParaRPr lang="zh-CN" altLang="en-US" sz="2800" dirty="0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endParaRPr>
            </a:p>
          </p:txBody>
        </p:sp>
      </p:grpSp>
      <p:sp>
        <p:nvSpPr>
          <p:cNvPr id="11" name="Title 34"/>
          <p:cNvSpPr txBox="1"/>
          <p:nvPr/>
        </p:nvSpPr>
        <p:spPr>
          <a:xfrm>
            <a:off x="534670" y="1390153"/>
            <a:ext cx="10858500" cy="1028700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字心坊诗雅体常规体" pitchFamily="2" charset="-122"/>
                <a:ea typeface="字心坊诗雅体常规体" pitchFamily="2" charset="-122"/>
              </a:rPr>
              <a:t>展望</a:t>
            </a:r>
            <a:endParaRPr lang="en-US" dirty="0">
              <a:solidFill>
                <a:schemeClr val="bg1"/>
              </a:solidFill>
              <a:latin typeface="字心坊诗雅体常规体" pitchFamily="2" charset="-122"/>
              <a:ea typeface="字心坊诗雅体常规体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2170" y="3220720"/>
            <a:ext cx="10541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添加物联网功能，使数据统计更方便，</a:t>
            </a:r>
            <a:r>
              <a:rPr lang="zh-CN" altLang="en-US" sz="2400">
                <a:solidFill>
                  <a:schemeClr val="bg1"/>
                </a:solidFill>
              </a:rPr>
              <a:t>使用更高级的声音识别</a:t>
            </a:r>
            <a:r>
              <a:rPr lang="zh-CN" altLang="en-US" sz="2400">
                <a:solidFill>
                  <a:schemeClr val="bg1"/>
                </a:solidFill>
              </a:rPr>
              <a:t>算法和麦克风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2825" y="4501515"/>
            <a:ext cx="6938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完全落地后，可投入使用和推广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7" name="Title 4"/>
          <p:cNvSpPr txBox="1"/>
          <p:nvPr/>
        </p:nvSpPr>
        <p:spPr>
          <a:xfrm>
            <a:off x="695933" y="249981"/>
            <a:ext cx="2982870" cy="830997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  <a:t>05 </a:t>
            </a:r>
            <a:r>
              <a:rPr lang="zh-CN" altLang="en-US" sz="3600" b="1" dirty="0">
                <a:solidFill>
                  <a:srgbClr val="FBE3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心坊诗雅体常规体" pitchFamily="2" charset="-122"/>
                <a:ea typeface="字心坊诗雅体常规体" pitchFamily="2" charset="-122"/>
              </a:rPr>
              <a:t>反思展望</a:t>
            </a:r>
            <a:endParaRPr lang="en-US" sz="3600" b="1" dirty="0">
              <a:solidFill>
                <a:srgbClr val="FBE3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心坊诗雅体常规体" pitchFamily="2" charset="-122"/>
              <a:ea typeface="字心坊诗雅体常规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10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11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12.xml><?xml version="1.0" encoding="utf-8"?>
<p:tagLst xmlns:p="http://schemas.openxmlformats.org/presentationml/2006/main">
  <p:tag name="OFFICEPLUS.TAG" val="7bbc12ee-40ec-489f-ab8c-4fa55cf2bf59"/>
  <p:tag name="OFFICEPLUS.TEMPLATE" val="96b9ae34-36f7-4b48-95be-77dbdbcf38eb.pptx"/>
</p:tagLst>
</file>

<file path=ppt/tags/tag13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14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15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16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17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18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19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20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1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2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3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4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5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6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7.xml><?xml version="1.0" encoding="utf-8"?>
<p:tagLst xmlns:p="http://schemas.openxmlformats.org/presentationml/2006/main">
  <p:tag name="KSO_WM_DIAGRAM_VIRTUALLY_FRAME" val="{&quot;height&quot;:208.13039370078735,&quot;left&quot;:37.875275590551176,&quot;top&quot;:207.7151968503937,&quot;width&quot;:858.1382677165353}"/>
</p:tagLst>
</file>

<file path=ppt/tags/tag28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29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3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30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31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32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33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34.xml><?xml version="1.0" encoding="utf-8"?>
<p:tagLst xmlns:p="http://schemas.openxmlformats.org/presentationml/2006/main">
  <p:tag name="KSO_WM_DIAGRAM_VIRTUALLY_FRAME" val="{&quot;height&quot;:112.98220472440944,&quot;left&quot;:107.9303937007874,&quot;top&quot;:377.5589763779527,&quot;width&quot;:786.547874015748}"/>
</p:tagLst>
</file>

<file path=ppt/tags/tag35.xml><?xml version="1.0" encoding="utf-8"?>
<p:tagLst xmlns:p="http://schemas.openxmlformats.org/presentationml/2006/main">
  <p:tag name="COMMONDATA" val="eyJoZGlkIjoiYWZjOTM2Y2JlYjE4ZmI4MDQ3ZWJiNTcwOWUxODEzYmMifQ=="/>
  <p:tag name="RESOURCE_RECORD_KEY" val="{&quot;13&quot;:[19951196,20419716,20419701,20362262,4646993],&quot;29&quot;:[20405950],&quot;70&quot;:[3314398,3312646,3321570,3321638]}"/>
  <p:tag name="commondata" val="eyJoZGlkIjoiMzEwNTM5NzYwMDRjMzkwZTVkZjY2ODkwMGIxNGU0OTUifQ=="/>
</p:tagLst>
</file>

<file path=ppt/tags/tag4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5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6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7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8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ags/tag9.xml><?xml version="1.0" encoding="utf-8"?>
<p:tagLst xmlns:p="http://schemas.openxmlformats.org/presentationml/2006/main">
  <p:tag name="KSO_WM_DIAGRAM_VIRTUALLY_FRAME" val="{&quot;height&quot;:481.98496062992126,&quot;left&quot;:32.58716535433068,&quot;top&quot;:91.42267716535433,&quot;width&quot;:886.3843307086614}"/>
</p:tagLst>
</file>

<file path=ppt/theme/theme1.xml><?xml version="1.0" encoding="utf-8"?>
<a:theme xmlns:a="http://schemas.openxmlformats.org/drawingml/2006/main" name="未来学校创造节模板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未来学校创造节模板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WPS 演示</Application>
  <PresentationFormat>宽屏</PresentationFormat>
  <Paragraphs>142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Arial</vt:lpstr>
      <vt:lpstr>微软雅黑</vt:lpstr>
      <vt:lpstr>思源宋体 SemiBold</vt:lpstr>
      <vt:lpstr>优设标题黑</vt:lpstr>
      <vt:lpstr>思源宋体 CN Heavy</vt:lpstr>
      <vt:lpstr>思源黑体 CN Medium</vt:lpstr>
      <vt:lpstr>字心坊诗雅体常规体</vt:lpstr>
      <vt:lpstr>Arial Unicode MS</vt:lpstr>
      <vt:lpstr>Calibri</vt:lpstr>
      <vt:lpstr>等线</vt:lpstr>
      <vt:lpstr>黑体</vt:lpstr>
      <vt:lpstr>未来学校创造节模板​​</vt:lpstr>
      <vt:lpstr>1_未来学校创造节模板​​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DoubleOX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创造节ppt</dc:title>
  <dc:creator>胡楚佳</dc:creator>
  <cp:lastModifiedBy>一马平川</cp:lastModifiedBy>
  <cp:revision>52</cp:revision>
  <dcterms:created xsi:type="dcterms:W3CDTF">2024-04-01T08:55:00Z</dcterms:created>
  <dcterms:modified xsi:type="dcterms:W3CDTF">2024-04-14T02:19:41Z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B7D81D3A00D94672BC1BD353C4C7572E_13</vt:lpwstr>
  </property>
  <property fmtid="{D5CDD505-2E9C-101B-9397-08002B2CF9AE}" pid="3" name="KSOProductBuildVer">
    <vt:lpwstr>2052-11.1.0.9995</vt:lpwstr>
  </property>
</Properties>
</file>